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Override2.xml" ContentType="application/vnd.openxmlformats-officedocument.themeOverrid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Override3.xml" ContentType="application/vnd.openxmlformats-officedocument.themeOverrid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Override4.xml" ContentType="application/vnd.openxmlformats-officedocument.themeOverrid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 id="2147483677" r:id="rId2"/>
    <p:sldMasterId id="2147483896" r:id="rId3"/>
    <p:sldMasterId id="2147487338" r:id="rId4"/>
    <p:sldMasterId id="2147487350" r:id="rId5"/>
    <p:sldMasterId id="2147487362" r:id="rId6"/>
  </p:sldMasterIdLst>
  <p:notesMasterIdLst>
    <p:notesMasterId r:id="rId69"/>
  </p:notesMasterIdLst>
  <p:handoutMasterIdLst>
    <p:handoutMasterId r:id="rId70"/>
  </p:handoutMasterIdLst>
  <p:sldIdLst>
    <p:sldId id="1615" r:id="rId7"/>
    <p:sldId id="901" r:id="rId8"/>
    <p:sldId id="2042" r:id="rId9"/>
    <p:sldId id="2015" r:id="rId10"/>
    <p:sldId id="2043" r:id="rId11"/>
    <p:sldId id="2044" r:id="rId12"/>
    <p:sldId id="2045" r:id="rId13"/>
    <p:sldId id="2047" r:id="rId14"/>
    <p:sldId id="2048" r:id="rId15"/>
    <p:sldId id="2049" r:id="rId16"/>
    <p:sldId id="2050" r:id="rId17"/>
    <p:sldId id="2051" r:id="rId18"/>
    <p:sldId id="2052" r:id="rId19"/>
    <p:sldId id="2084" r:id="rId20"/>
    <p:sldId id="2053" r:id="rId21"/>
    <p:sldId id="2054" r:id="rId22"/>
    <p:sldId id="2059" r:id="rId23"/>
    <p:sldId id="2056" r:id="rId24"/>
    <p:sldId id="2057" r:id="rId25"/>
    <p:sldId id="2058" r:id="rId26"/>
    <p:sldId id="2060" r:id="rId27"/>
    <p:sldId id="2062" r:id="rId28"/>
    <p:sldId id="2063" r:id="rId29"/>
    <p:sldId id="2085" r:id="rId30"/>
    <p:sldId id="2064" r:id="rId31"/>
    <p:sldId id="2065" r:id="rId32"/>
    <p:sldId id="2066" r:id="rId33"/>
    <p:sldId id="2067" r:id="rId34"/>
    <p:sldId id="2068" r:id="rId35"/>
    <p:sldId id="2069" r:id="rId36"/>
    <p:sldId id="2070" r:id="rId37"/>
    <p:sldId id="2073" r:id="rId38"/>
    <p:sldId id="2072" r:id="rId39"/>
    <p:sldId id="2071" r:id="rId40"/>
    <p:sldId id="2074" r:id="rId41"/>
    <p:sldId id="2079" r:id="rId42"/>
    <p:sldId id="2078" r:id="rId43"/>
    <p:sldId id="2075" r:id="rId44"/>
    <p:sldId id="2076" r:id="rId45"/>
    <p:sldId id="2080" r:id="rId46"/>
    <p:sldId id="2081" r:id="rId47"/>
    <p:sldId id="2082" r:id="rId48"/>
    <p:sldId id="2083" r:id="rId49"/>
    <p:sldId id="2086" r:id="rId50"/>
    <p:sldId id="2087" r:id="rId51"/>
    <p:sldId id="2089" r:id="rId52"/>
    <p:sldId id="2088" r:id="rId53"/>
    <p:sldId id="2090" r:id="rId54"/>
    <p:sldId id="2091" r:id="rId55"/>
    <p:sldId id="2092" r:id="rId56"/>
    <p:sldId id="2093" r:id="rId57"/>
    <p:sldId id="2095" r:id="rId58"/>
    <p:sldId id="2096" r:id="rId59"/>
    <p:sldId id="2097" r:id="rId60"/>
    <p:sldId id="2098" r:id="rId61"/>
    <p:sldId id="2099" r:id="rId62"/>
    <p:sldId id="2102" r:id="rId63"/>
    <p:sldId id="2100" r:id="rId64"/>
    <p:sldId id="2101" r:id="rId65"/>
    <p:sldId id="1204" r:id="rId66"/>
    <p:sldId id="2103" r:id="rId67"/>
    <p:sldId id="2104" r:id="rId68"/>
  </p:sldIdLst>
  <p:sldSz cx="9144000" cy="6858000" type="screen4x3"/>
  <p:notesSz cx="7104063" cy="10234613"/>
  <p:defaultTextStyle>
    <a:defPPr>
      <a:defRPr lang="en-US"/>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800000"/>
    <a:srgbClr val="000066"/>
    <a:srgbClr val="006600"/>
    <a:srgbClr val="00FFFF"/>
    <a:srgbClr val="990000"/>
    <a:srgbClr val="000000"/>
    <a:srgbClr val="FFFFF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23" autoAdjust="0"/>
    <p:restoredTop sz="94584" autoAdjust="0"/>
  </p:normalViewPr>
  <p:slideViewPr>
    <p:cSldViewPr>
      <p:cViewPr varScale="1">
        <p:scale>
          <a:sx n="70" d="100"/>
          <a:sy n="70" d="100"/>
        </p:scale>
        <p:origin x="169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58" d="100"/>
          <a:sy n="58" d="100"/>
        </p:scale>
        <p:origin x="-1812" y="-72"/>
      </p:cViewPr>
      <p:guideLst>
        <p:guide orient="horz" pos="3224"/>
        <p:guide pos="2238"/>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1474" name="Rectangle 2"/>
          <p:cNvSpPr>
            <a:spLocks noGrp="1" noChangeArrowheads="1"/>
          </p:cNvSpPr>
          <p:nvPr>
            <p:ph type="hdr" sz="quarter"/>
          </p:nvPr>
        </p:nvSpPr>
        <p:spPr bwMode="auto">
          <a:xfrm>
            <a:off x="1" y="1"/>
            <a:ext cx="3078639"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eaLnBrk="1" hangingPunct="1">
              <a:defRPr sz="1300">
                <a:latin typeface="Arial" charset="0"/>
              </a:defRPr>
            </a:lvl1pPr>
          </a:lstStyle>
          <a:p>
            <a:pPr>
              <a:defRPr/>
            </a:pPr>
            <a:endParaRPr lang="en-US" altLang="zh-TW"/>
          </a:p>
        </p:txBody>
      </p:sp>
      <p:sp>
        <p:nvSpPr>
          <p:cNvPr id="361475" name="Rectangle 3"/>
          <p:cNvSpPr>
            <a:spLocks noGrp="1" noChangeArrowheads="1"/>
          </p:cNvSpPr>
          <p:nvPr>
            <p:ph type="dt" sz="quarter" idx="1"/>
          </p:nvPr>
        </p:nvSpPr>
        <p:spPr bwMode="auto">
          <a:xfrm>
            <a:off x="4023836" y="1"/>
            <a:ext cx="3078639"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eaLnBrk="1" hangingPunct="1">
              <a:defRPr sz="1300">
                <a:latin typeface="Arial" charset="0"/>
              </a:defRPr>
            </a:lvl1pPr>
          </a:lstStyle>
          <a:p>
            <a:pPr>
              <a:defRPr/>
            </a:pPr>
            <a:endParaRPr lang="en-US" altLang="zh-TW"/>
          </a:p>
        </p:txBody>
      </p:sp>
      <p:sp>
        <p:nvSpPr>
          <p:cNvPr id="361476" name="Rectangle 4"/>
          <p:cNvSpPr>
            <a:spLocks noGrp="1" noChangeArrowheads="1"/>
          </p:cNvSpPr>
          <p:nvPr>
            <p:ph type="ftr" sz="quarter" idx="2"/>
          </p:nvPr>
        </p:nvSpPr>
        <p:spPr bwMode="auto">
          <a:xfrm>
            <a:off x="1" y="9721851"/>
            <a:ext cx="3078639"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eaLnBrk="1" hangingPunct="1">
              <a:defRPr sz="1300">
                <a:latin typeface="Arial" charset="0"/>
              </a:defRPr>
            </a:lvl1pPr>
          </a:lstStyle>
          <a:p>
            <a:pPr>
              <a:defRPr/>
            </a:pPr>
            <a:endParaRPr lang="en-US" altLang="zh-TW"/>
          </a:p>
        </p:txBody>
      </p:sp>
      <p:sp>
        <p:nvSpPr>
          <p:cNvPr id="361477" name="Rectangle 5"/>
          <p:cNvSpPr>
            <a:spLocks noGrp="1" noChangeArrowheads="1"/>
          </p:cNvSpPr>
          <p:nvPr>
            <p:ph type="sldNum" sz="quarter" idx="3"/>
          </p:nvPr>
        </p:nvSpPr>
        <p:spPr bwMode="auto">
          <a:xfrm>
            <a:off x="4023836" y="9721851"/>
            <a:ext cx="3078639"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eaLnBrk="1" hangingPunct="1">
              <a:defRPr sz="1300">
                <a:latin typeface="Arial" panose="020B0604020202020204" pitchFamily="34" charset="0"/>
              </a:defRPr>
            </a:lvl1pPr>
          </a:lstStyle>
          <a:p>
            <a:pPr>
              <a:defRPr/>
            </a:pPr>
            <a:fld id="{2722D3E5-3640-4E3A-9035-FA3D6DECEBD3}" type="slidenum">
              <a:rPr lang="zh-TW" altLang="en-US"/>
              <a:pPr>
                <a:defRPr/>
              </a:pPr>
              <a:t>‹#›</a:t>
            </a:fld>
            <a:endParaRPr lang="en-US" altLang="zh-TW"/>
          </a:p>
        </p:txBody>
      </p:sp>
    </p:spTree>
    <p:extLst>
      <p:ext uri="{BB962C8B-B14F-4D97-AF65-F5344CB8AC3E}">
        <p14:creationId xmlns:p14="http://schemas.microsoft.com/office/powerpoint/2010/main" val="4206133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1" y="1"/>
            <a:ext cx="3078639"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eaLnBrk="1" hangingPunct="1">
              <a:defRPr sz="1300"/>
            </a:lvl1pPr>
          </a:lstStyle>
          <a:p>
            <a:pPr>
              <a:defRPr/>
            </a:pPr>
            <a:endParaRPr lang="en-US" altLang="zh-TW"/>
          </a:p>
        </p:txBody>
      </p:sp>
      <p:sp>
        <p:nvSpPr>
          <p:cNvPr id="44035" name="Rectangle 3"/>
          <p:cNvSpPr>
            <a:spLocks noGrp="1" noChangeArrowheads="1"/>
          </p:cNvSpPr>
          <p:nvPr>
            <p:ph type="dt" idx="1"/>
          </p:nvPr>
        </p:nvSpPr>
        <p:spPr bwMode="auto">
          <a:xfrm>
            <a:off x="4025424" y="1"/>
            <a:ext cx="3078639"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eaLnBrk="1" hangingPunct="1">
              <a:defRPr sz="1300"/>
            </a:lvl1pPr>
          </a:lstStyle>
          <a:p>
            <a:pPr>
              <a:defRPr/>
            </a:pPr>
            <a:endParaRPr lang="en-US" altLang="zh-TW"/>
          </a:p>
        </p:txBody>
      </p:sp>
      <p:sp>
        <p:nvSpPr>
          <p:cNvPr id="91140" name="Rectangle 4"/>
          <p:cNvSpPr>
            <a:spLocks noGrp="1" noRot="1" noChangeAspect="1" noChangeArrowheads="1" noTextEdit="1"/>
          </p:cNvSpPr>
          <p:nvPr>
            <p:ph type="sldImg" idx="2"/>
          </p:nvPr>
        </p:nvSpPr>
        <p:spPr bwMode="auto">
          <a:xfrm>
            <a:off x="993775" y="768350"/>
            <a:ext cx="5116513" cy="38369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4037" name="Rectangle 5"/>
          <p:cNvSpPr>
            <a:spLocks noGrp="1" noChangeArrowheads="1"/>
          </p:cNvSpPr>
          <p:nvPr>
            <p:ph type="body" sz="quarter" idx="3"/>
          </p:nvPr>
        </p:nvSpPr>
        <p:spPr bwMode="auto">
          <a:xfrm>
            <a:off x="946785" y="4860925"/>
            <a:ext cx="5210493"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44038" name="Rectangle 6"/>
          <p:cNvSpPr>
            <a:spLocks noGrp="1" noChangeArrowheads="1"/>
          </p:cNvSpPr>
          <p:nvPr>
            <p:ph type="ftr" sz="quarter" idx="4"/>
          </p:nvPr>
        </p:nvSpPr>
        <p:spPr bwMode="auto">
          <a:xfrm>
            <a:off x="1" y="9723439"/>
            <a:ext cx="3078639"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eaLnBrk="1" hangingPunct="1">
              <a:defRPr sz="1300"/>
            </a:lvl1pPr>
          </a:lstStyle>
          <a:p>
            <a:pPr>
              <a:defRPr/>
            </a:pPr>
            <a:endParaRPr lang="en-US" altLang="zh-TW"/>
          </a:p>
        </p:txBody>
      </p:sp>
      <p:sp>
        <p:nvSpPr>
          <p:cNvPr id="44039" name="Rectangle 7"/>
          <p:cNvSpPr>
            <a:spLocks noGrp="1" noChangeArrowheads="1"/>
          </p:cNvSpPr>
          <p:nvPr>
            <p:ph type="sldNum" sz="quarter" idx="5"/>
          </p:nvPr>
        </p:nvSpPr>
        <p:spPr bwMode="auto">
          <a:xfrm>
            <a:off x="4025424" y="9723439"/>
            <a:ext cx="3078639"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eaLnBrk="1" hangingPunct="1">
              <a:defRPr sz="1300"/>
            </a:lvl1pPr>
          </a:lstStyle>
          <a:p>
            <a:pPr>
              <a:defRPr/>
            </a:pPr>
            <a:fld id="{896A9CE4-A620-4E67-971E-FECE5C50C2C5}" type="slidenum">
              <a:rPr lang="zh-TW" altLang="en-US"/>
              <a:pPr>
                <a:defRPr/>
              </a:pPr>
              <a:t>‹#›</a:t>
            </a:fld>
            <a:endParaRPr lang="en-US" altLang="zh-TW"/>
          </a:p>
        </p:txBody>
      </p:sp>
    </p:spTree>
    <p:extLst>
      <p:ext uri="{BB962C8B-B14F-4D97-AF65-F5344CB8AC3E}">
        <p14:creationId xmlns:p14="http://schemas.microsoft.com/office/powerpoint/2010/main" val="19957812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4.xml"/><Relationship Id="rId1" Type="http://schemas.openxmlformats.org/officeDocument/2006/relationships/themeOverride" Target="../theme/themeOverride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5.xml"/><Relationship Id="rId1" Type="http://schemas.openxmlformats.org/officeDocument/2006/relationships/themeOverride" Target="../theme/themeOverride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4" name="Text Box 21"/>
          <p:cNvSpPr txBox="1">
            <a:spLocks noChangeArrowheads="1"/>
          </p:cNvSpPr>
          <p:nvPr userDrawn="1"/>
        </p:nvSpPr>
        <p:spPr bwMode="auto">
          <a:xfrm>
            <a:off x="8353425" y="254000"/>
            <a:ext cx="539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fld id="{10D4A8FE-F237-4D00-81DD-E3D44ED63279}" type="slidenum">
              <a:rPr lang="zh-TW" altLang="en-US" sz="1800" b="1" smtClean="0">
                <a:solidFill>
                  <a:srgbClr val="0000FF"/>
                </a:solidFill>
                <a:effectLst>
                  <a:outerShdw blurRad="38100" dist="38100" dir="2700000" algn="tl">
                    <a:srgbClr val="C0C0C0"/>
                  </a:outerShdw>
                </a:effectLst>
              </a:rPr>
              <a:pPr eaLnBrk="1" hangingPunct="1">
                <a:defRPr/>
              </a:pPr>
              <a:t>‹#›</a:t>
            </a:fld>
            <a:endParaRPr lang="en-US" altLang="zh-TW" sz="1800" b="1">
              <a:solidFill>
                <a:srgbClr val="0000FF"/>
              </a:solidFill>
              <a:effectLst>
                <a:outerShdw blurRad="38100" dist="38100" dir="2700000" algn="tl">
                  <a:srgbClr val="C0C0C0"/>
                </a:outerShdw>
              </a:effectLst>
            </a:endParaRPr>
          </a:p>
        </p:txBody>
      </p:sp>
      <p:sp>
        <p:nvSpPr>
          <p:cNvPr id="8197" name="Rectangle 5"/>
          <p:cNvSpPr>
            <a:spLocks noGrp="1" noChangeArrowheads="1"/>
          </p:cNvSpPr>
          <p:nvPr>
            <p:ph type="subTitle" idx="1"/>
          </p:nvPr>
        </p:nvSpPr>
        <p:spPr>
          <a:xfrm>
            <a:off x="4673600" y="2927350"/>
            <a:ext cx="3657600" cy="1822450"/>
          </a:xfrm>
        </p:spPr>
        <p:txBody>
          <a:bodyPr anchor="b"/>
          <a:lstStyle>
            <a:lvl1pPr marL="0" indent="0">
              <a:buFont typeface="Wingdings" pitchFamily="2" charset="2"/>
              <a:buNone/>
              <a:defRPr>
                <a:solidFill>
                  <a:schemeClr val="tx2"/>
                </a:solidFill>
              </a:defRPr>
            </a:lvl1pPr>
          </a:lstStyle>
          <a:p>
            <a:pPr lvl="0"/>
            <a:r>
              <a:rPr lang="zh-TW" altLang="en-US" noProof="0"/>
              <a:t>按一下以編輯母片副標題樣式</a:t>
            </a:r>
          </a:p>
        </p:txBody>
      </p:sp>
      <p:sp>
        <p:nvSpPr>
          <p:cNvPr id="8211" name="Rectangle 19"/>
          <p:cNvSpPr>
            <a:spLocks noGrp="1" noChangeArrowheads="1"/>
          </p:cNvSpPr>
          <p:nvPr>
            <p:ph type="ctrTitle" sz="quarter"/>
          </p:nvPr>
        </p:nvSpPr>
        <p:spPr bwMode="auto">
          <a:xfrm>
            <a:off x="936625" y="1425575"/>
            <a:ext cx="7772400" cy="1143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a:solidFill>
                  <a:schemeClr val="tx1"/>
                </a:solidFill>
              </a:defRPr>
            </a:lvl1pPr>
          </a:lstStyle>
          <a:p>
            <a:pPr lvl="0"/>
            <a:r>
              <a:rPr lang="zh-TW" altLang="en-US" noProof="0"/>
              <a:t>按一下以編輯母片標題樣式</a:t>
            </a:r>
          </a:p>
        </p:txBody>
      </p:sp>
    </p:spTree>
    <p:extLst>
      <p:ext uri="{BB962C8B-B14F-4D97-AF65-F5344CB8AC3E}">
        <p14:creationId xmlns:p14="http://schemas.microsoft.com/office/powerpoint/2010/main" val="2957157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14"/>
          <p:cNvSpPr>
            <a:spLocks noGrp="1" noChangeArrowheads="1"/>
          </p:cNvSpPr>
          <p:nvPr>
            <p:ph type="ftr" sz="quarter" idx="10"/>
          </p:nvPr>
        </p:nvSpPr>
        <p:spPr>
          <a:ln/>
        </p:spPr>
        <p:txBody>
          <a:bodyPr/>
          <a:lstStyle>
            <a:lvl1pPr>
              <a:defRPr/>
            </a:lvl1pPr>
          </a:lstStyle>
          <a:p>
            <a:pPr>
              <a:defRPr/>
            </a:pPr>
            <a:endParaRPr lang="en-US" altLang="zh-TW"/>
          </a:p>
        </p:txBody>
      </p:sp>
    </p:spTree>
    <p:extLst>
      <p:ext uri="{BB962C8B-B14F-4D97-AF65-F5344CB8AC3E}">
        <p14:creationId xmlns:p14="http://schemas.microsoft.com/office/powerpoint/2010/main" val="22012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00850" y="274638"/>
            <a:ext cx="2114550" cy="5821362"/>
          </a:xfrm>
          <a:prstGeom prst="rect">
            <a:avLst/>
          </a:prstGeo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191250" cy="5821362"/>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14"/>
          <p:cNvSpPr>
            <a:spLocks noGrp="1" noChangeArrowheads="1"/>
          </p:cNvSpPr>
          <p:nvPr>
            <p:ph type="ftr" sz="quarter" idx="10"/>
          </p:nvPr>
        </p:nvSpPr>
        <p:spPr>
          <a:ln/>
        </p:spPr>
        <p:txBody>
          <a:bodyPr/>
          <a:lstStyle>
            <a:lvl1pPr>
              <a:defRPr/>
            </a:lvl1pPr>
          </a:lstStyle>
          <a:p>
            <a:pPr>
              <a:defRPr/>
            </a:pPr>
            <a:endParaRPr lang="en-US" altLang="zh-TW"/>
          </a:p>
        </p:txBody>
      </p:sp>
    </p:spTree>
    <p:extLst>
      <p:ext uri="{BB962C8B-B14F-4D97-AF65-F5344CB8AC3E}">
        <p14:creationId xmlns:p14="http://schemas.microsoft.com/office/powerpoint/2010/main" val="3093136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ctrTitle"/>
          </p:nvPr>
        </p:nvSpPr>
        <p:spPr>
          <a:xfrm>
            <a:off x="381000" y="4853411"/>
            <a:ext cx="8458200" cy="1222375"/>
          </a:xfrm>
        </p:spPr>
        <p:txBody>
          <a:bodyPr anchor="t"/>
          <a:lstStyle/>
          <a:p>
            <a:r>
              <a:rPr lang="zh-TW" altLang="en-US"/>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a:t>按一下以編輯母片副標題樣式</a:t>
            </a:r>
            <a:endParaRPr lang="en-US"/>
          </a:p>
        </p:txBody>
      </p:sp>
      <p:sp>
        <p:nvSpPr>
          <p:cNvPr id="5" name="日期版面配置區 15"/>
          <p:cNvSpPr>
            <a:spLocks noGrp="1"/>
          </p:cNvSpPr>
          <p:nvPr>
            <p:ph type="dt" sz="half" idx="10"/>
          </p:nvPr>
        </p:nvSpPr>
        <p:spPr>
          <a:xfrm>
            <a:off x="6477000" y="76200"/>
            <a:ext cx="2514600" cy="288925"/>
          </a:xfrm>
          <a:prstGeom prst="rect">
            <a:avLst/>
          </a:prstGeom>
        </p:spPr>
        <p:txBody>
          <a:bodyPr vert="horz"/>
          <a:lstStyle>
            <a:lvl1pPr algn="l" eaLnBrk="1" hangingPunct="1">
              <a:defRPr kumimoji="0" sz="1200">
                <a:solidFill>
                  <a:srgbClr val="F0A22E">
                    <a:shade val="75000"/>
                  </a:srgbClr>
                </a:solidFill>
                <a:ea typeface="新細明體" pitchFamily="18" charset="-120"/>
              </a:defRPr>
            </a:lvl1pPr>
          </a:lstStyle>
          <a:p>
            <a:pPr>
              <a:defRPr/>
            </a:pPr>
            <a:fld id="{449DC55B-5453-47BB-8D5D-93AE1D3F4207}" type="datetime1">
              <a:rPr lang="en-US"/>
              <a:pPr>
                <a:defRPr/>
              </a:pPr>
              <a:t>8/4/2026</a:t>
            </a:fld>
            <a:endParaRPr lang="en-US"/>
          </a:p>
        </p:txBody>
      </p:sp>
      <p:sp>
        <p:nvSpPr>
          <p:cNvPr id="6" name="頁尾版面配置區 1"/>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7" name="投影片編號版面配置區 14"/>
          <p:cNvSpPr>
            <a:spLocks noGrp="1"/>
          </p:cNvSpPr>
          <p:nvPr>
            <p:ph type="sldNum" sz="quarter" idx="12"/>
          </p:nvPr>
        </p:nvSpPr>
        <p:spPr>
          <a:xfrm>
            <a:off x="8229600" y="6473825"/>
            <a:ext cx="758825" cy="247650"/>
          </a:xfrm>
        </p:spPr>
        <p:txBody>
          <a:bodyPr/>
          <a:lstStyle>
            <a:lvl1pPr>
              <a:defRPr sz="1200" b="0">
                <a:solidFill>
                  <a:srgbClr val="D38E27"/>
                </a:solidFill>
                <a:effectLst/>
              </a:defRPr>
            </a:lvl1pPr>
          </a:lstStyle>
          <a:p>
            <a:pPr>
              <a:defRPr/>
            </a:pPr>
            <a:fld id="{F611FEA3-95C3-4BA0-BB4B-2C38625BDB8C}" type="slidenum">
              <a:rPr lang="en-US" altLang="zh-TW"/>
              <a:pPr>
                <a:defRPr/>
              </a:pPr>
              <a:t>‹#›</a:t>
            </a:fld>
            <a:endParaRPr lang="en-US" altLang="zh-TW"/>
          </a:p>
        </p:txBody>
      </p:sp>
    </p:spTree>
    <p:extLst>
      <p:ext uri="{BB962C8B-B14F-4D97-AF65-F5344CB8AC3E}">
        <p14:creationId xmlns:p14="http://schemas.microsoft.com/office/powerpoint/2010/main" val="3906171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lang="zh-TW" altLang="en-US"/>
              <a:t>按一下以編輯母片標題樣式</a:t>
            </a:r>
            <a:endParaRPr lang="en-US"/>
          </a:p>
        </p:txBody>
      </p:sp>
      <p:sp>
        <p:nvSpPr>
          <p:cNvPr id="27" name="內容版面配置區 26"/>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A757D0B6-3AAA-4E8F-9DB1-897B9A3E3C80}" type="datetime1">
              <a:rPr lang="zh-TW" altLang="en-US"/>
              <a:pPr>
                <a:defRPr/>
              </a:pPr>
              <a:t>2026/8/4</a:t>
            </a:fld>
            <a:r>
              <a:rPr lang="en-US" altLang="zh-TW"/>
              <a:t>96.02.11</a:t>
            </a:r>
          </a:p>
        </p:txBody>
      </p:sp>
      <p:sp>
        <p:nvSpPr>
          <p:cNvPr id="5" name="頁尾版面配置區 18"/>
          <p:cNvSpPr>
            <a:spLocks noGrp="1"/>
          </p:cNvSpPr>
          <p:nvPr>
            <p:ph type="ftr" sz="quarter" idx="11"/>
          </p:nvPr>
        </p:nvSpPr>
        <p:spPr>
          <a:xfrm>
            <a:off x="3581400" y="76200"/>
            <a:ext cx="28956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Tree>
    <p:extLst>
      <p:ext uri="{BB962C8B-B14F-4D97-AF65-F5344CB8AC3E}">
        <p14:creationId xmlns:p14="http://schemas.microsoft.com/office/powerpoint/2010/main" val="26390677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white"/>
              </a:solidFill>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a:t>按一下以編輯母片標題樣式</a:t>
            </a:r>
            <a:endParaRPr lang="en-US"/>
          </a:p>
        </p:txBody>
      </p:sp>
      <p:sp>
        <p:nvSpPr>
          <p:cNvPr id="5" name="日期版面配置區 18"/>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094F7531-438B-41D3-A40C-3DFCA38FA7FA}" type="datetime1">
              <a:rPr lang="zh-TW" altLang="en-US"/>
              <a:pPr>
                <a:defRPr/>
              </a:pPr>
              <a:t>2026/8/4</a:t>
            </a:fld>
            <a:r>
              <a:rPr lang="en-US" altLang="zh-TW"/>
              <a:t>96.02.11</a:t>
            </a:r>
          </a:p>
        </p:txBody>
      </p:sp>
      <p:sp>
        <p:nvSpPr>
          <p:cNvPr id="7" name="頁尾版面配置區 10"/>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9" name="投影片編號版面配置區 15"/>
          <p:cNvSpPr>
            <a:spLocks noGrp="1"/>
          </p:cNvSpPr>
          <p:nvPr>
            <p:ph type="sldNum" sz="quarter" idx="12"/>
          </p:nvPr>
        </p:nvSpPr>
        <p:spPr/>
        <p:txBody>
          <a:bodyPr/>
          <a:lstStyle>
            <a:lvl1pPr>
              <a:defRPr sz="1200" b="0">
                <a:solidFill>
                  <a:srgbClr val="D38E27"/>
                </a:solidFill>
                <a:effectLst/>
              </a:defRPr>
            </a:lvl1pPr>
          </a:lstStyle>
          <a:p>
            <a:pPr>
              <a:defRPr/>
            </a:pPr>
            <a:fld id="{C3F0CE2E-1938-4F6E-B2DB-7A5FD42642E6}" type="slidenum">
              <a:rPr lang="en-US" altLang="zh-TW"/>
              <a:pPr>
                <a:defRPr/>
              </a:pPr>
              <a:t>‹#›</a:t>
            </a:fld>
            <a:endParaRPr lang="en-US" altLang="zh-TW"/>
          </a:p>
        </p:txBody>
      </p:sp>
    </p:spTree>
    <p:extLst>
      <p:ext uri="{BB962C8B-B14F-4D97-AF65-F5344CB8AC3E}">
        <p14:creationId xmlns:p14="http://schemas.microsoft.com/office/powerpoint/2010/main" val="41315850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投影片編號版面配置區 4"/>
          <p:cNvSpPr>
            <a:spLocks noGrp="1"/>
          </p:cNvSpPr>
          <p:nvPr>
            <p:ph type="sldNum" sz="quarter" idx="10"/>
          </p:nvPr>
        </p:nvSpPr>
        <p:spPr/>
        <p:txBody>
          <a:bodyPr/>
          <a:lstStyle>
            <a:lvl1pPr>
              <a:defRPr/>
            </a:lvl1pPr>
          </a:lstStyle>
          <a:p>
            <a:pPr>
              <a:defRPr/>
            </a:pPr>
            <a:fld id="{2E6387C9-4266-418D-A0A1-34A55DDC282C}" type="slidenum">
              <a:rPr lang="en-US" altLang="zh-TW"/>
              <a:pPr>
                <a:defRPr/>
              </a:pPr>
              <a:t>‹#›</a:t>
            </a:fld>
            <a:endParaRPr lang="en-US" altLang="zh-TW"/>
          </a:p>
        </p:txBody>
      </p:sp>
    </p:spTree>
    <p:extLst>
      <p:ext uri="{BB962C8B-B14F-4D97-AF65-F5344CB8AC3E}">
        <p14:creationId xmlns:p14="http://schemas.microsoft.com/office/powerpoint/2010/main" val="39563779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8" name="日期版面配置區 9"/>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5F752B05-D7D9-4823-BC62-E051074DBC77}" type="datetime1">
              <a:rPr lang="zh-TW" altLang="en-US"/>
              <a:pPr>
                <a:defRPr/>
              </a:pPr>
              <a:t>2026/8/4</a:t>
            </a:fld>
            <a:r>
              <a:rPr lang="en-US" altLang="zh-TW"/>
              <a:t>96.02.11</a:t>
            </a:r>
          </a:p>
        </p:txBody>
      </p:sp>
      <p:sp>
        <p:nvSpPr>
          <p:cNvPr id="9" name="頁尾版面配置區 5"/>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10" name="投影片編號版面配置區 6"/>
          <p:cNvSpPr>
            <a:spLocks noGrp="1"/>
          </p:cNvSpPr>
          <p:nvPr>
            <p:ph type="sldNum" sz="quarter" idx="12"/>
          </p:nvPr>
        </p:nvSpPr>
        <p:spPr>
          <a:xfrm>
            <a:off x="8229600" y="6477000"/>
            <a:ext cx="762000" cy="247650"/>
          </a:xfrm>
        </p:spPr>
        <p:txBody>
          <a:bodyPr/>
          <a:lstStyle>
            <a:lvl1pPr>
              <a:defRPr sz="1200" b="0">
                <a:solidFill>
                  <a:srgbClr val="D38E27"/>
                </a:solidFill>
                <a:effectLst/>
              </a:defRPr>
            </a:lvl1pPr>
          </a:lstStyle>
          <a:p>
            <a:pPr>
              <a:defRPr/>
            </a:pPr>
            <a:fld id="{10AE967D-9250-469E-BCE2-062B9FE8FC9F}" type="slidenum">
              <a:rPr lang="en-US" altLang="zh-TW"/>
              <a:pPr>
                <a:defRPr/>
              </a:pPr>
              <a:t>‹#›</a:t>
            </a:fld>
            <a:endParaRPr lang="en-US" altLang="zh-TW"/>
          </a:p>
        </p:txBody>
      </p:sp>
    </p:spTree>
    <p:extLst>
      <p:ext uri="{BB962C8B-B14F-4D97-AF65-F5344CB8AC3E}">
        <p14:creationId xmlns:p14="http://schemas.microsoft.com/office/powerpoint/2010/main" val="164838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3" name="投影片編號版面配置區 4"/>
          <p:cNvSpPr>
            <a:spLocks noGrp="1"/>
          </p:cNvSpPr>
          <p:nvPr>
            <p:ph type="sldNum" sz="quarter" idx="10"/>
          </p:nvPr>
        </p:nvSpPr>
        <p:spPr/>
        <p:txBody>
          <a:bodyPr/>
          <a:lstStyle>
            <a:lvl1pPr>
              <a:defRPr/>
            </a:lvl1pPr>
          </a:lstStyle>
          <a:p>
            <a:pPr>
              <a:defRPr/>
            </a:pPr>
            <a:fld id="{08633F1A-77A2-4970-BC45-885639883AF2}" type="slidenum">
              <a:rPr lang="en-US" altLang="zh-TW"/>
              <a:pPr>
                <a:defRPr/>
              </a:pPr>
              <a:t>‹#›</a:t>
            </a:fld>
            <a:endParaRPr lang="en-US" altLang="zh-TW"/>
          </a:p>
        </p:txBody>
      </p:sp>
    </p:spTree>
    <p:extLst>
      <p:ext uri="{BB962C8B-B14F-4D97-AF65-F5344CB8AC3E}">
        <p14:creationId xmlns:p14="http://schemas.microsoft.com/office/powerpoint/2010/main" val="1567099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2"/>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070FE6CC-69CE-47BC-B086-16E8306D6A56}" type="datetime1">
              <a:rPr lang="zh-TW" altLang="en-US"/>
              <a:pPr>
                <a:defRPr/>
              </a:pPr>
              <a:t>2026/8/4</a:t>
            </a:fld>
            <a:r>
              <a:rPr lang="en-US" altLang="zh-TW"/>
              <a:t>96.02.11</a:t>
            </a:r>
          </a:p>
        </p:txBody>
      </p:sp>
      <p:sp>
        <p:nvSpPr>
          <p:cNvPr id="3" name="頁尾版面配置區 23"/>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Tree>
    <p:extLst>
      <p:ext uri="{BB962C8B-B14F-4D97-AF65-F5344CB8AC3E}">
        <p14:creationId xmlns:p14="http://schemas.microsoft.com/office/powerpoint/2010/main" val="4018493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20F590F1-DCD9-421E-A30B-2A8DE04C75BC}" type="datetime1">
              <a:rPr lang="zh-TW" altLang="en-US"/>
              <a:pPr>
                <a:defRPr/>
              </a:pPr>
              <a:t>2026/8/4</a:t>
            </a:fld>
            <a:r>
              <a:rPr lang="en-US" altLang="zh-TW"/>
              <a:t>96.02.11</a:t>
            </a:r>
          </a:p>
        </p:txBody>
      </p:sp>
      <p:sp>
        <p:nvSpPr>
          <p:cNvPr id="7" name="頁尾版面配置區 28"/>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8" name="投影片編號版面配置區 6"/>
          <p:cNvSpPr>
            <a:spLocks noGrp="1"/>
          </p:cNvSpPr>
          <p:nvPr>
            <p:ph type="sldNum" sz="quarter" idx="12"/>
          </p:nvPr>
        </p:nvSpPr>
        <p:spPr/>
        <p:txBody>
          <a:bodyPr/>
          <a:lstStyle>
            <a:lvl1pPr>
              <a:defRPr sz="1200" b="0">
                <a:solidFill>
                  <a:srgbClr val="D38E27"/>
                </a:solidFill>
                <a:effectLst/>
              </a:defRPr>
            </a:lvl1pPr>
          </a:lstStyle>
          <a:p>
            <a:pPr>
              <a:defRPr/>
            </a:pPr>
            <a:fld id="{DD39B89E-EA35-4E72-8F47-9FBD2FE774F8}" type="slidenum">
              <a:rPr lang="en-US" altLang="zh-TW"/>
              <a:pPr>
                <a:defRPr/>
              </a:pPr>
              <a:t>‹#›</a:t>
            </a:fld>
            <a:endParaRPr lang="en-US" altLang="zh-TW"/>
          </a:p>
        </p:txBody>
      </p:sp>
    </p:spTree>
    <p:extLst>
      <p:ext uri="{BB962C8B-B14F-4D97-AF65-F5344CB8AC3E}">
        <p14:creationId xmlns:p14="http://schemas.microsoft.com/office/powerpoint/2010/main" val="3624259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14"/>
          <p:cNvSpPr>
            <a:spLocks noGrp="1" noChangeArrowheads="1"/>
          </p:cNvSpPr>
          <p:nvPr>
            <p:ph type="ftr" sz="quarter" idx="10"/>
          </p:nvPr>
        </p:nvSpPr>
        <p:spPr>
          <a:ln/>
        </p:spPr>
        <p:txBody>
          <a:bodyPr/>
          <a:lstStyle>
            <a:lvl1pPr>
              <a:defRPr/>
            </a:lvl1pPr>
          </a:lstStyle>
          <a:p>
            <a:pPr>
              <a:defRPr/>
            </a:pPr>
            <a:endParaRPr lang="en-US" altLang="zh-TW"/>
          </a:p>
        </p:txBody>
      </p:sp>
    </p:spTree>
    <p:extLst>
      <p:ext uri="{BB962C8B-B14F-4D97-AF65-F5344CB8AC3E}">
        <p14:creationId xmlns:p14="http://schemas.microsoft.com/office/powerpoint/2010/main" val="30613510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a:t>按一下以編輯母片文字樣式</a:t>
            </a:r>
          </a:p>
        </p:txBody>
      </p:sp>
      <p:sp>
        <p:nvSpPr>
          <p:cNvPr id="5" name="日期版面配置區 6"/>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115E9784-9AAF-4560-B876-3054C4FB62DD}" type="datetime1">
              <a:rPr lang="zh-TW" altLang="en-US"/>
              <a:pPr>
                <a:defRPr/>
              </a:pPr>
              <a:t>2026/8/4</a:t>
            </a:fld>
            <a:r>
              <a:rPr lang="en-US" altLang="zh-TW"/>
              <a:t>96.02.11</a:t>
            </a:r>
          </a:p>
        </p:txBody>
      </p:sp>
      <p:sp>
        <p:nvSpPr>
          <p:cNvPr id="6"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7" name="投影片編號版面配置區 30"/>
          <p:cNvSpPr>
            <a:spLocks noGrp="1"/>
          </p:cNvSpPr>
          <p:nvPr>
            <p:ph type="sldNum" sz="quarter" idx="12"/>
          </p:nvPr>
        </p:nvSpPr>
        <p:spPr/>
        <p:txBody>
          <a:bodyPr/>
          <a:lstStyle>
            <a:lvl1pPr>
              <a:defRPr sz="1200" b="0">
                <a:solidFill>
                  <a:srgbClr val="D38E27"/>
                </a:solidFill>
                <a:effectLst/>
              </a:defRPr>
            </a:lvl1pPr>
          </a:lstStyle>
          <a:p>
            <a:pPr>
              <a:defRPr/>
            </a:pPr>
            <a:fld id="{015E6C67-1141-4433-A610-78E294ABFB4C}" type="slidenum">
              <a:rPr lang="en-US" altLang="zh-TW"/>
              <a:pPr>
                <a:defRPr/>
              </a:pPr>
              <a:t>‹#›</a:t>
            </a:fld>
            <a:endParaRPr lang="en-US" altLang="zh-TW"/>
          </a:p>
        </p:txBody>
      </p:sp>
    </p:spTree>
    <p:extLst>
      <p:ext uri="{BB962C8B-B14F-4D97-AF65-F5344CB8AC3E}">
        <p14:creationId xmlns:p14="http://schemas.microsoft.com/office/powerpoint/2010/main" val="3136443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投影片編號版面配置區 4"/>
          <p:cNvSpPr>
            <a:spLocks noGrp="1"/>
          </p:cNvSpPr>
          <p:nvPr>
            <p:ph type="sldNum" sz="quarter" idx="10"/>
          </p:nvPr>
        </p:nvSpPr>
        <p:spPr/>
        <p:txBody>
          <a:bodyPr/>
          <a:lstStyle>
            <a:lvl1pPr>
              <a:defRPr/>
            </a:lvl1pPr>
          </a:lstStyle>
          <a:p>
            <a:pPr>
              <a:defRPr/>
            </a:pPr>
            <a:fld id="{A4C8D0D6-386F-4969-879D-9649B9D67097}" type="slidenum">
              <a:rPr lang="en-US" altLang="zh-TW"/>
              <a:pPr>
                <a:defRPr/>
              </a:pPr>
              <a:t>‹#›</a:t>
            </a:fld>
            <a:endParaRPr lang="en-US" altLang="zh-TW"/>
          </a:p>
        </p:txBody>
      </p:sp>
    </p:spTree>
    <p:extLst>
      <p:ext uri="{BB962C8B-B14F-4D97-AF65-F5344CB8AC3E}">
        <p14:creationId xmlns:p14="http://schemas.microsoft.com/office/powerpoint/2010/main" val="15742907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A81F6A25-0D92-4AD5-8A7D-A85F06994D08}" type="datetime1">
              <a:rPr lang="zh-TW" altLang="en-US"/>
              <a:pPr>
                <a:defRPr/>
              </a:pPr>
              <a:t>2026/8/4</a:t>
            </a:fld>
            <a:r>
              <a:rPr lang="en-US" altLang="zh-TW"/>
              <a:t>96.02.11</a:t>
            </a:r>
          </a:p>
        </p:txBody>
      </p:sp>
      <p:sp>
        <p:nvSpPr>
          <p:cNvPr id="5"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sz="1200" b="0">
                <a:solidFill>
                  <a:srgbClr val="D38E27"/>
                </a:solidFill>
                <a:effectLst/>
              </a:defRPr>
            </a:lvl1pPr>
          </a:lstStyle>
          <a:p>
            <a:pPr>
              <a:defRPr/>
            </a:pPr>
            <a:fld id="{D388E30E-160D-44A1-A14B-CBC38F10634C}" type="slidenum">
              <a:rPr lang="en-US" altLang="zh-TW"/>
              <a:pPr>
                <a:defRPr/>
              </a:pPr>
              <a:t>‹#›</a:t>
            </a:fld>
            <a:endParaRPr lang="en-US" altLang="zh-TW"/>
          </a:p>
        </p:txBody>
      </p:sp>
    </p:spTree>
    <p:extLst>
      <p:ext uri="{BB962C8B-B14F-4D97-AF65-F5344CB8AC3E}">
        <p14:creationId xmlns:p14="http://schemas.microsoft.com/office/powerpoint/2010/main" val="21375638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投影片編號版面配置區 4"/>
          <p:cNvSpPr>
            <a:spLocks noGrp="1"/>
          </p:cNvSpPr>
          <p:nvPr>
            <p:ph type="sldNum" sz="quarter" idx="10"/>
          </p:nvPr>
        </p:nvSpPr>
        <p:spPr/>
        <p:txBody>
          <a:bodyPr/>
          <a:lstStyle>
            <a:lvl1pPr>
              <a:defRPr/>
            </a:lvl1pPr>
          </a:lstStyle>
          <a:p>
            <a:pPr>
              <a:defRPr/>
            </a:pPr>
            <a:fld id="{A7C4E0DA-D7A9-43BB-8EA5-32E5A20BD2B3}" type="slidenum">
              <a:rPr lang="en-US" altLang="zh-TW"/>
              <a:pPr>
                <a:defRPr/>
              </a:pPr>
              <a:t>‹#›</a:t>
            </a:fld>
            <a:endParaRPr lang="en-US" altLang="zh-TW"/>
          </a:p>
        </p:txBody>
      </p:sp>
    </p:spTree>
    <p:extLst>
      <p:ext uri="{BB962C8B-B14F-4D97-AF65-F5344CB8AC3E}">
        <p14:creationId xmlns:p14="http://schemas.microsoft.com/office/powerpoint/2010/main" val="19597553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ctrTitle"/>
          </p:nvPr>
        </p:nvSpPr>
        <p:spPr>
          <a:xfrm>
            <a:off x="381000" y="4853411"/>
            <a:ext cx="8458200" cy="1222375"/>
          </a:xfrm>
        </p:spPr>
        <p:txBody>
          <a:bodyPr anchor="t"/>
          <a:lstStyle/>
          <a:p>
            <a:r>
              <a:rPr lang="zh-TW" altLang="en-US"/>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a:t>按一下以編輯母片副標題樣式</a:t>
            </a:r>
            <a:endParaRPr lang="en-US"/>
          </a:p>
        </p:txBody>
      </p:sp>
      <p:sp>
        <p:nvSpPr>
          <p:cNvPr id="5" name="日期版面配置區 15"/>
          <p:cNvSpPr>
            <a:spLocks noGrp="1"/>
          </p:cNvSpPr>
          <p:nvPr>
            <p:ph type="dt" sz="half" idx="10"/>
          </p:nvPr>
        </p:nvSpPr>
        <p:spPr>
          <a:xfrm>
            <a:off x="6477000" y="76200"/>
            <a:ext cx="2514600" cy="288925"/>
          </a:xfrm>
          <a:prstGeom prst="rect">
            <a:avLst/>
          </a:prstGeom>
        </p:spPr>
        <p:txBody>
          <a:bodyPr vert="horz"/>
          <a:lstStyle>
            <a:lvl1pPr algn="l" eaLnBrk="1" hangingPunct="1">
              <a:defRPr kumimoji="0" sz="1200">
                <a:solidFill>
                  <a:srgbClr val="F0A22E">
                    <a:shade val="75000"/>
                  </a:srgbClr>
                </a:solidFill>
                <a:ea typeface="新細明體" pitchFamily="18" charset="-120"/>
              </a:defRPr>
            </a:lvl1pPr>
          </a:lstStyle>
          <a:p>
            <a:pPr>
              <a:defRPr/>
            </a:pPr>
            <a:fld id="{97DD4D62-964F-4DDC-B376-03D417AA057D}" type="datetime1">
              <a:rPr lang="en-US"/>
              <a:pPr>
                <a:defRPr/>
              </a:pPr>
              <a:t>8/4/2026</a:t>
            </a:fld>
            <a:endParaRPr lang="en-US"/>
          </a:p>
        </p:txBody>
      </p:sp>
      <p:sp>
        <p:nvSpPr>
          <p:cNvPr id="6" name="頁尾版面配置區 1"/>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7" name="投影片編號版面配置區 14"/>
          <p:cNvSpPr>
            <a:spLocks noGrp="1"/>
          </p:cNvSpPr>
          <p:nvPr>
            <p:ph type="sldNum" sz="quarter" idx="12"/>
          </p:nvPr>
        </p:nvSpPr>
        <p:spPr>
          <a:xfrm>
            <a:off x="8229600" y="6473825"/>
            <a:ext cx="758825" cy="247650"/>
          </a:xfrm>
        </p:spPr>
        <p:txBody>
          <a:bodyPr/>
          <a:lstStyle>
            <a:lvl1pPr eaLnBrk="0" hangingPunct="0">
              <a:defRPr sz="1200" b="0">
                <a:solidFill>
                  <a:srgbClr val="D38E27"/>
                </a:solidFill>
                <a:effectLst/>
              </a:defRPr>
            </a:lvl1pPr>
          </a:lstStyle>
          <a:p>
            <a:pPr>
              <a:defRPr/>
            </a:pPr>
            <a:fld id="{5B32B73A-A6A8-4E70-8AC7-910819B5F39C}" type="slidenum">
              <a:rPr lang="en-US" altLang="zh-TW"/>
              <a:pPr>
                <a:defRPr/>
              </a:pPr>
              <a:t>‹#›</a:t>
            </a:fld>
            <a:endParaRPr lang="en-US" altLang="zh-TW"/>
          </a:p>
        </p:txBody>
      </p:sp>
    </p:spTree>
    <p:extLst>
      <p:ext uri="{BB962C8B-B14F-4D97-AF65-F5344CB8AC3E}">
        <p14:creationId xmlns:p14="http://schemas.microsoft.com/office/powerpoint/2010/main" val="25051672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lang="zh-TW" altLang="en-US"/>
              <a:t>按一下以編輯母片標題樣式</a:t>
            </a:r>
            <a:endParaRPr lang="en-US"/>
          </a:p>
        </p:txBody>
      </p:sp>
      <p:sp>
        <p:nvSpPr>
          <p:cNvPr id="27" name="內容版面配置區 26"/>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86C3B5D9-3F0B-4D06-8ED3-CDE6A7D044C2}" type="datetime1">
              <a:rPr lang="zh-TW" altLang="en-US"/>
              <a:pPr>
                <a:defRPr/>
              </a:pPr>
              <a:t>2026/8/4</a:t>
            </a:fld>
            <a:r>
              <a:rPr lang="en-US" altLang="zh-TW"/>
              <a:t>96.02.11</a:t>
            </a:r>
          </a:p>
        </p:txBody>
      </p:sp>
      <p:sp>
        <p:nvSpPr>
          <p:cNvPr id="5" name="頁尾版面配置區 18"/>
          <p:cNvSpPr>
            <a:spLocks noGrp="1"/>
          </p:cNvSpPr>
          <p:nvPr>
            <p:ph type="ftr" sz="quarter" idx="11"/>
          </p:nvPr>
        </p:nvSpPr>
        <p:spPr>
          <a:xfrm>
            <a:off x="3581400" y="76200"/>
            <a:ext cx="28956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Tree>
    <p:extLst>
      <p:ext uri="{BB962C8B-B14F-4D97-AF65-F5344CB8AC3E}">
        <p14:creationId xmlns:p14="http://schemas.microsoft.com/office/powerpoint/2010/main" val="976611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white"/>
              </a:solidFill>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a:t>按一下以編輯母片標題樣式</a:t>
            </a:r>
            <a:endParaRPr lang="en-US"/>
          </a:p>
        </p:txBody>
      </p:sp>
      <p:sp>
        <p:nvSpPr>
          <p:cNvPr id="5" name="日期版面配置區 18"/>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F867D919-2C62-4FC5-9B81-355367F5610C}" type="datetime1">
              <a:rPr lang="zh-TW" altLang="en-US"/>
              <a:pPr>
                <a:defRPr/>
              </a:pPr>
              <a:t>2026/8/4</a:t>
            </a:fld>
            <a:r>
              <a:rPr lang="en-US" altLang="zh-TW"/>
              <a:t>96.02.11</a:t>
            </a:r>
          </a:p>
        </p:txBody>
      </p:sp>
      <p:sp>
        <p:nvSpPr>
          <p:cNvPr id="7" name="頁尾版面配置區 10"/>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9" name="投影片編號版面配置區 15"/>
          <p:cNvSpPr>
            <a:spLocks noGrp="1"/>
          </p:cNvSpPr>
          <p:nvPr>
            <p:ph type="sldNum" sz="quarter" idx="12"/>
          </p:nvPr>
        </p:nvSpPr>
        <p:spPr/>
        <p:txBody>
          <a:bodyPr/>
          <a:lstStyle>
            <a:lvl1pPr eaLnBrk="0" hangingPunct="0">
              <a:defRPr sz="1200" b="0">
                <a:solidFill>
                  <a:srgbClr val="D38E27"/>
                </a:solidFill>
                <a:effectLst/>
              </a:defRPr>
            </a:lvl1pPr>
          </a:lstStyle>
          <a:p>
            <a:pPr>
              <a:defRPr/>
            </a:pPr>
            <a:fld id="{C2A12A0E-EBE3-4660-9EE2-CE23F3F74FB5}" type="slidenum">
              <a:rPr lang="en-US" altLang="zh-TW"/>
              <a:pPr>
                <a:defRPr/>
              </a:pPr>
              <a:t>‹#›</a:t>
            </a:fld>
            <a:endParaRPr lang="en-US" altLang="zh-TW"/>
          </a:p>
        </p:txBody>
      </p:sp>
    </p:spTree>
    <p:extLst>
      <p:ext uri="{BB962C8B-B14F-4D97-AF65-F5344CB8AC3E}">
        <p14:creationId xmlns:p14="http://schemas.microsoft.com/office/powerpoint/2010/main" val="2593813450"/>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投影片編號版面配置區 4"/>
          <p:cNvSpPr>
            <a:spLocks noGrp="1"/>
          </p:cNvSpPr>
          <p:nvPr>
            <p:ph type="sldNum" sz="quarter" idx="10"/>
          </p:nvPr>
        </p:nvSpPr>
        <p:spPr/>
        <p:txBody>
          <a:bodyPr/>
          <a:lstStyle>
            <a:lvl1pPr eaLnBrk="0" hangingPunct="0">
              <a:defRPr/>
            </a:lvl1pPr>
          </a:lstStyle>
          <a:p>
            <a:pPr>
              <a:defRPr/>
            </a:pPr>
            <a:fld id="{0E31F522-B506-44B6-8E41-8CBC94206D1D}" type="slidenum">
              <a:rPr lang="en-US" altLang="zh-TW"/>
              <a:pPr>
                <a:defRPr/>
              </a:pPr>
              <a:t>‹#›</a:t>
            </a:fld>
            <a:endParaRPr lang="en-US" altLang="zh-TW"/>
          </a:p>
        </p:txBody>
      </p:sp>
    </p:spTree>
    <p:extLst>
      <p:ext uri="{BB962C8B-B14F-4D97-AF65-F5344CB8AC3E}">
        <p14:creationId xmlns:p14="http://schemas.microsoft.com/office/powerpoint/2010/main" val="7942394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8" name="日期版面配置區 9"/>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F78B1574-A450-4FE5-8E60-95D1BFB8E609}" type="datetime1">
              <a:rPr lang="zh-TW" altLang="en-US"/>
              <a:pPr>
                <a:defRPr/>
              </a:pPr>
              <a:t>2026/8/4</a:t>
            </a:fld>
            <a:r>
              <a:rPr lang="en-US" altLang="zh-TW"/>
              <a:t>96.02.11</a:t>
            </a:r>
          </a:p>
        </p:txBody>
      </p:sp>
      <p:sp>
        <p:nvSpPr>
          <p:cNvPr id="9" name="頁尾版面配置區 5"/>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10" name="投影片編號版面配置區 6"/>
          <p:cNvSpPr>
            <a:spLocks noGrp="1"/>
          </p:cNvSpPr>
          <p:nvPr>
            <p:ph type="sldNum" sz="quarter" idx="12"/>
          </p:nvPr>
        </p:nvSpPr>
        <p:spPr>
          <a:xfrm>
            <a:off x="8229600" y="6477000"/>
            <a:ext cx="762000" cy="247650"/>
          </a:xfrm>
        </p:spPr>
        <p:txBody>
          <a:bodyPr/>
          <a:lstStyle>
            <a:lvl1pPr eaLnBrk="0" hangingPunct="0">
              <a:defRPr sz="1200" b="0">
                <a:solidFill>
                  <a:srgbClr val="D38E27"/>
                </a:solidFill>
                <a:effectLst/>
              </a:defRPr>
            </a:lvl1pPr>
          </a:lstStyle>
          <a:p>
            <a:pPr>
              <a:defRPr/>
            </a:pPr>
            <a:fld id="{E2E91BDC-BE9B-4BDE-95CA-37093BFD3933}" type="slidenum">
              <a:rPr lang="en-US" altLang="zh-TW"/>
              <a:pPr>
                <a:defRPr/>
              </a:pPr>
              <a:t>‹#›</a:t>
            </a:fld>
            <a:endParaRPr lang="en-US" altLang="zh-TW"/>
          </a:p>
        </p:txBody>
      </p:sp>
    </p:spTree>
    <p:extLst>
      <p:ext uri="{BB962C8B-B14F-4D97-AF65-F5344CB8AC3E}">
        <p14:creationId xmlns:p14="http://schemas.microsoft.com/office/powerpoint/2010/main" val="3393120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3" name="投影片編號版面配置區 4"/>
          <p:cNvSpPr>
            <a:spLocks noGrp="1"/>
          </p:cNvSpPr>
          <p:nvPr>
            <p:ph type="sldNum" sz="quarter" idx="10"/>
          </p:nvPr>
        </p:nvSpPr>
        <p:spPr/>
        <p:txBody>
          <a:bodyPr/>
          <a:lstStyle>
            <a:lvl1pPr eaLnBrk="0" hangingPunct="0">
              <a:defRPr/>
            </a:lvl1pPr>
          </a:lstStyle>
          <a:p>
            <a:pPr>
              <a:defRPr/>
            </a:pPr>
            <a:fld id="{21D6F516-085B-4374-9824-2A73FCFC21E3}" type="slidenum">
              <a:rPr lang="en-US" altLang="zh-TW"/>
              <a:pPr>
                <a:defRPr/>
              </a:pPr>
              <a:t>‹#›</a:t>
            </a:fld>
            <a:endParaRPr lang="en-US" altLang="zh-TW"/>
          </a:p>
        </p:txBody>
      </p:sp>
    </p:spTree>
    <p:extLst>
      <p:ext uri="{BB962C8B-B14F-4D97-AF65-F5344CB8AC3E}">
        <p14:creationId xmlns:p14="http://schemas.microsoft.com/office/powerpoint/2010/main" val="1915790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14"/>
          <p:cNvSpPr>
            <a:spLocks noGrp="1" noChangeArrowheads="1"/>
          </p:cNvSpPr>
          <p:nvPr>
            <p:ph type="ftr" sz="quarter" idx="10"/>
          </p:nvPr>
        </p:nvSpPr>
        <p:spPr>
          <a:ln/>
        </p:spPr>
        <p:txBody>
          <a:bodyPr/>
          <a:lstStyle>
            <a:lvl1pPr>
              <a:defRPr/>
            </a:lvl1pPr>
          </a:lstStyle>
          <a:p>
            <a:pPr>
              <a:defRPr/>
            </a:pPr>
            <a:endParaRPr lang="en-US" altLang="zh-TW"/>
          </a:p>
        </p:txBody>
      </p:sp>
    </p:spTree>
    <p:extLst>
      <p:ext uri="{BB962C8B-B14F-4D97-AF65-F5344CB8AC3E}">
        <p14:creationId xmlns:p14="http://schemas.microsoft.com/office/powerpoint/2010/main" val="11757008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2"/>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E7A40231-41D1-44E7-8A3B-1A94BA5A832C}" type="datetime1">
              <a:rPr lang="zh-TW" altLang="en-US"/>
              <a:pPr>
                <a:defRPr/>
              </a:pPr>
              <a:t>2026/8/4</a:t>
            </a:fld>
            <a:r>
              <a:rPr lang="en-US" altLang="zh-TW"/>
              <a:t>96.02.11</a:t>
            </a:r>
          </a:p>
        </p:txBody>
      </p:sp>
      <p:sp>
        <p:nvSpPr>
          <p:cNvPr id="3" name="頁尾版面配置區 23"/>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Tree>
    <p:extLst>
      <p:ext uri="{BB962C8B-B14F-4D97-AF65-F5344CB8AC3E}">
        <p14:creationId xmlns:p14="http://schemas.microsoft.com/office/powerpoint/2010/main" val="8949006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BF9D3955-6CE9-42C3-AE34-36B6ADDC59B9}" type="datetime1">
              <a:rPr lang="zh-TW" altLang="en-US"/>
              <a:pPr>
                <a:defRPr/>
              </a:pPr>
              <a:t>2026/8/4</a:t>
            </a:fld>
            <a:r>
              <a:rPr lang="en-US" altLang="zh-TW"/>
              <a:t>96.02.11</a:t>
            </a:r>
          </a:p>
        </p:txBody>
      </p:sp>
      <p:sp>
        <p:nvSpPr>
          <p:cNvPr id="7" name="頁尾版面配置區 28"/>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8" name="投影片編號版面配置區 6"/>
          <p:cNvSpPr>
            <a:spLocks noGrp="1"/>
          </p:cNvSpPr>
          <p:nvPr>
            <p:ph type="sldNum" sz="quarter" idx="12"/>
          </p:nvPr>
        </p:nvSpPr>
        <p:spPr/>
        <p:txBody>
          <a:bodyPr/>
          <a:lstStyle>
            <a:lvl1pPr eaLnBrk="0" hangingPunct="0">
              <a:defRPr sz="1200" b="0">
                <a:solidFill>
                  <a:srgbClr val="D38E27"/>
                </a:solidFill>
                <a:effectLst/>
              </a:defRPr>
            </a:lvl1pPr>
          </a:lstStyle>
          <a:p>
            <a:pPr>
              <a:defRPr/>
            </a:pPr>
            <a:fld id="{C20B6CE3-8CE7-4318-AE0F-29862604A314}" type="slidenum">
              <a:rPr lang="en-US" altLang="zh-TW"/>
              <a:pPr>
                <a:defRPr/>
              </a:pPr>
              <a:t>‹#›</a:t>
            </a:fld>
            <a:endParaRPr lang="en-US" altLang="zh-TW"/>
          </a:p>
        </p:txBody>
      </p:sp>
    </p:spTree>
    <p:extLst>
      <p:ext uri="{BB962C8B-B14F-4D97-AF65-F5344CB8AC3E}">
        <p14:creationId xmlns:p14="http://schemas.microsoft.com/office/powerpoint/2010/main" val="11722254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a:t>按一下以編輯母片文字樣式</a:t>
            </a:r>
          </a:p>
        </p:txBody>
      </p:sp>
      <p:sp>
        <p:nvSpPr>
          <p:cNvPr id="5" name="日期版面配置區 6"/>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88CD1858-0B52-4349-A4A6-5B7A9DEFB296}" type="datetime1">
              <a:rPr lang="zh-TW" altLang="en-US"/>
              <a:pPr>
                <a:defRPr/>
              </a:pPr>
              <a:t>2026/8/4</a:t>
            </a:fld>
            <a:r>
              <a:rPr lang="en-US" altLang="zh-TW"/>
              <a:t>96.02.11</a:t>
            </a:r>
          </a:p>
        </p:txBody>
      </p:sp>
      <p:sp>
        <p:nvSpPr>
          <p:cNvPr id="6"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7" name="投影片編號版面配置區 30"/>
          <p:cNvSpPr>
            <a:spLocks noGrp="1"/>
          </p:cNvSpPr>
          <p:nvPr>
            <p:ph type="sldNum" sz="quarter" idx="12"/>
          </p:nvPr>
        </p:nvSpPr>
        <p:spPr/>
        <p:txBody>
          <a:bodyPr/>
          <a:lstStyle>
            <a:lvl1pPr eaLnBrk="0" hangingPunct="0">
              <a:defRPr sz="1200" b="0">
                <a:solidFill>
                  <a:srgbClr val="D38E27"/>
                </a:solidFill>
                <a:effectLst/>
              </a:defRPr>
            </a:lvl1pPr>
          </a:lstStyle>
          <a:p>
            <a:pPr>
              <a:defRPr/>
            </a:pPr>
            <a:fld id="{71FF5652-B948-46E8-B9D7-5BCAAC78AA2D}" type="slidenum">
              <a:rPr lang="en-US" altLang="zh-TW"/>
              <a:pPr>
                <a:defRPr/>
              </a:pPr>
              <a:t>‹#›</a:t>
            </a:fld>
            <a:endParaRPr lang="en-US" altLang="zh-TW"/>
          </a:p>
        </p:txBody>
      </p:sp>
    </p:spTree>
    <p:extLst>
      <p:ext uri="{BB962C8B-B14F-4D97-AF65-F5344CB8AC3E}">
        <p14:creationId xmlns:p14="http://schemas.microsoft.com/office/powerpoint/2010/main" val="15826081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投影片編號版面配置區 4"/>
          <p:cNvSpPr>
            <a:spLocks noGrp="1"/>
          </p:cNvSpPr>
          <p:nvPr>
            <p:ph type="sldNum" sz="quarter" idx="10"/>
          </p:nvPr>
        </p:nvSpPr>
        <p:spPr/>
        <p:txBody>
          <a:bodyPr/>
          <a:lstStyle>
            <a:lvl1pPr eaLnBrk="0" hangingPunct="0">
              <a:defRPr/>
            </a:lvl1pPr>
          </a:lstStyle>
          <a:p>
            <a:pPr>
              <a:defRPr/>
            </a:pPr>
            <a:fld id="{5A1E7AD2-BFDE-4980-BC99-C560E5737FEA}" type="slidenum">
              <a:rPr lang="en-US" altLang="zh-TW"/>
              <a:pPr>
                <a:defRPr/>
              </a:pPr>
              <a:t>‹#›</a:t>
            </a:fld>
            <a:endParaRPr lang="en-US" altLang="zh-TW"/>
          </a:p>
        </p:txBody>
      </p:sp>
    </p:spTree>
    <p:extLst>
      <p:ext uri="{BB962C8B-B14F-4D97-AF65-F5344CB8AC3E}">
        <p14:creationId xmlns:p14="http://schemas.microsoft.com/office/powerpoint/2010/main" val="7833948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A75ACBBF-B5AB-4443-89BE-252F4592C7A1}" type="datetime1">
              <a:rPr lang="zh-TW" altLang="en-US"/>
              <a:pPr>
                <a:defRPr/>
              </a:pPr>
              <a:t>2026/8/4</a:t>
            </a:fld>
            <a:r>
              <a:rPr lang="en-US" altLang="zh-TW"/>
              <a:t>96.02.11</a:t>
            </a:r>
          </a:p>
        </p:txBody>
      </p:sp>
      <p:sp>
        <p:nvSpPr>
          <p:cNvPr id="5"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eaLnBrk="0" hangingPunct="0">
              <a:defRPr sz="1200" b="0">
                <a:solidFill>
                  <a:srgbClr val="D38E27"/>
                </a:solidFill>
                <a:effectLst/>
              </a:defRPr>
            </a:lvl1pPr>
          </a:lstStyle>
          <a:p>
            <a:pPr>
              <a:defRPr/>
            </a:pPr>
            <a:fld id="{68F84066-1F32-4EB8-AA0D-EA23943F6C5C}" type="slidenum">
              <a:rPr lang="en-US" altLang="zh-TW"/>
              <a:pPr>
                <a:defRPr/>
              </a:pPr>
              <a:t>‹#›</a:t>
            </a:fld>
            <a:endParaRPr lang="en-US" altLang="zh-TW"/>
          </a:p>
        </p:txBody>
      </p:sp>
    </p:spTree>
    <p:extLst>
      <p:ext uri="{BB962C8B-B14F-4D97-AF65-F5344CB8AC3E}">
        <p14:creationId xmlns:p14="http://schemas.microsoft.com/office/powerpoint/2010/main" val="14965303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投影片編號版面配置區 4"/>
          <p:cNvSpPr>
            <a:spLocks noGrp="1"/>
          </p:cNvSpPr>
          <p:nvPr>
            <p:ph type="sldNum" sz="quarter" idx="10"/>
          </p:nvPr>
        </p:nvSpPr>
        <p:spPr/>
        <p:txBody>
          <a:bodyPr/>
          <a:lstStyle>
            <a:lvl1pPr eaLnBrk="0" hangingPunct="0">
              <a:defRPr/>
            </a:lvl1pPr>
          </a:lstStyle>
          <a:p>
            <a:pPr>
              <a:defRPr/>
            </a:pPr>
            <a:fld id="{AB3F9011-D593-4DE8-AFDC-8E30ACA93E39}" type="slidenum">
              <a:rPr lang="en-US" altLang="zh-TW"/>
              <a:pPr>
                <a:defRPr/>
              </a:pPr>
              <a:t>‹#›</a:t>
            </a:fld>
            <a:endParaRPr lang="en-US" altLang="zh-TW"/>
          </a:p>
        </p:txBody>
      </p:sp>
    </p:spTree>
    <p:extLst>
      <p:ext uri="{BB962C8B-B14F-4D97-AF65-F5344CB8AC3E}">
        <p14:creationId xmlns:p14="http://schemas.microsoft.com/office/powerpoint/2010/main" val="33003767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ctrTitle"/>
          </p:nvPr>
        </p:nvSpPr>
        <p:spPr>
          <a:xfrm>
            <a:off x="381000" y="4853411"/>
            <a:ext cx="8458200" cy="1222375"/>
          </a:xfrm>
        </p:spPr>
        <p:txBody>
          <a:bodyPr anchor="t"/>
          <a:lstStyle/>
          <a:p>
            <a:r>
              <a:rPr lang="zh-TW" altLang="en-US"/>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a:t>按一下以編輯母片副標題樣式</a:t>
            </a:r>
            <a:endParaRPr lang="en-US"/>
          </a:p>
        </p:txBody>
      </p:sp>
      <p:sp>
        <p:nvSpPr>
          <p:cNvPr id="5" name="日期版面配置區 15"/>
          <p:cNvSpPr>
            <a:spLocks noGrp="1"/>
          </p:cNvSpPr>
          <p:nvPr>
            <p:ph type="dt" sz="half" idx="10"/>
          </p:nvPr>
        </p:nvSpPr>
        <p:spPr>
          <a:xfrm>
            <a:off x="6477000" y="76200"/>
            <a:ext cx="2514600" cy="288925"/>
          </a:xfrm>
          <a:prstGeom prst="rect">
            <a:avLst/>
          </a:prstGeom>
        </p:spPr>
        <p:txBody>
          <a:bodyPr vert="horz"/>
          <a:lstStyle>
            <a:lvl1pPr algn="l" eaLnBrk="1" hangingPunct="1">
              <a:defRPr kumimoji="0" sz="1200">
                <a:solidFill>
                  <a:schemeClr val="accent1">
                    <a:shade val="75000"/>
                  </a:schemeClr>
                </a:solidFill>
                <a:ea typeface="新細明體" pitchFamily="18" charset="-120"/>
              </a:defRPr>
            </a:lvl1pPr>
          </a:lstStyle>
          <a:p>
            <a:pPr>
              <a:defRPr/>
            </a:pPr>
            <a:fld id="{6296C121-2639-4176-8AC7-71266136797B}" type="datetime1">
              <a:rPr lang="en-US">
                <a:solidFill>
                  <a:srgbClr val="F0A22E">
                    <a:shade val="75000"/>
                  </a:srgbClr>
                </a:solidFill>
              </a:rPr>
              <a:pPr>
                <a:defRPr/>
              </a:pPr>
              <a:t>8/4/2026</a:t>
            </a:fld>
            <a:endParaRPr lang="en-US">
              <a:solidFill>
                <a:srgbClr val="F0A22E">
                  <a:shade val="75000"/>
                </a:srgbClr>
              </a:solidFill>
            </a:endParaRPr>
          </a:p>
        </p:txBody>
      </p:sp>
      <p:sp>
        <p:nvSpPr>
          <p:cNvPr id="6" name="頁尾版面配置區 1"/>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14"/>
          <p:cNvSpPr>
            <a:spLocks noGrp="1"/>
          </p:cNvSpPr>
          <p:nvPr>
            <p:ph type="sldNum" sz="quarter" idx="12"/>
          </p:nvPr>
        </p:nvSpPr>
        <p:spPr>
          <a:xfrm>
            <a:off x="8229600" y="6473825"/>
            <a:ext cx="758825" cy="247650"/>
          </a:xfrm>
        </p:spPr>
        <p:txBody>
          <a:bodyPr/>
          <a:lstStyle>
            <a:lvl1pPr>
              <a:defRPr sz="1200" b="0">
                <a:solidFill>
                  <a:srgbClr val="D38E27"/>
                </a:solidFill>
                <a:effectLst/>
              </a:defRPr>
            </a:lvl1pPr>
          </a:lstStyle>
          <a:p>
            <a:pPr>
              <a:defRPr/>
            </a:pPr>
            <a:fld id="{51AEA46D-35FD-4792-8FC5-D1397104552F}" type="slidenum">
              <a:rPr lang="en-US" altLang="zh-TW"/>
              <a:pPr>
                <a:defRPr/>
              </a:pPr>
              <a:t>‹#›</a:t>
            </a:fld>
            <a:endParaRPr lang="en-US" altLang="zh-TW"/>
          </a:p>
        </p:txBody>
      </p:sp>
    </p:spTree>
    <p:extLst>
      <p:ext uri="{BB962C8B-B14F-4D97-AF65-F5344CB8AC3E}">
        <p14:creationId xmlns:p14="http://schemas.microsoft.com/office/powerpoint/2010/main" val="39187569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lang="zh-TW" altLang="en-US"/>
              <a:t>按一下以編輯母片標題樣式</a:t>
            </a:r>
            <a:endParaRPr lang="en-US"/>
          </a:p>
        </p:txBody>
      </p:sp>
      <p:sp>
        <p:nvSpPr>
          <p:cNvPr id="27" name="內容版面配置區 26"/>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99823093-C2A8-4467-89C7-39EA8C51B50A}" type="datetime1">
              <a:rPr lang="zh-TW" altLang="en-US"/>
              <a:pPr>
                <a:defRPr/>
              </a:pPr>
              <a:t>2026/8/4</a:t>
            </a:fld>
            <a:r>
              <a:rPr lang="en-US" altLang="zh-TW"/>
              <a:t>96.02.11</a:t>
            </a:r>
          </a:p>
        </p:txBody>
      </p:sp>
      <p:sp>
        <p:nvSpPr>
          <p:cNvPr id="5" name="頁尾版面配置區 18"/>
          <p:cNvSpPr>
            <a:spLocks noGrp="1"/>
          </p:cNvSpPr>
          <p:nvPr>
            <p:ph type="ftr" sz="quarter" idx="11"/>
          </p:nvPr>
        </p:nvSpPr>
        <p:spPr>
          <a:xfrm>
            <a:off x="3581400" y="76200"/>
            <a:ext cx="28956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15"/>
          <p:cNvSpPr>
            <a:spLocks noGrp="1"/>
          </p:cNvSpPr>
          <p:nvPr>
            <p:ph type="sldNum" sz="quarter" idx="12"/>
          </p:nvPr>
        </p:nvSpPr>
        <p:spPr>
          <a:xfrm>
            <a:off x="8229600" y="6473825"/>
            <a:ext cx="758825" cy="247650"/>
          </a:xfrm>
        </p:spPr>
        <p:txBody>
          <a:bodyPr/>
          <a:lstStyle>
            <a:lvl1pPr>
              <a:defRPr sz="1400"/>
            </a:lvl1pPr>
          </a:lstStyle>
          <a:p>
            <a:pPr>
              <a:defRPr/>
            </a:pPr>
            <a:fld id="{F717FA57-0162-4A29-B17D-7BBFB0EE2C6B}"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19417442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white"/>
              </a:solidFill>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a:t>按一下以編輯母片標題樣式</a:t>
            </a:r>
            <a:endParaRPr lang="en-US"/>
          </a:p>
        </p:txBody>
      </p:sp>
      <p:sp>
        <p:nvSpPr>
          <p:cNvPr id="5" name="日期版面配置區 18"/>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A149574C-55C1-4B92-B83A-DE33F7801743}" type="datetime1">
              <a:rPr lang="zh-TW" altLang="en-US"/>
              <a:pPr>
                <a:defRPr/>
              </a:pPr>
              <a:t>2026/8/4</a:t>
            </a:fld>
            <a:r>
              <a:rPr lang="en-US" altLang="zh-TW"/>
              <a:t>96.02.11</a:t>
            </a:r>
          </a:p>
        </p:txBody>
      </p:sp>
      <p:sp>
        <p:nvSpPr>
          <p:cNvPr id="7" name="頁尾版面配置區 10"/>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9" name="投影片編號版面配置區 15"/>
          <p:cNvSpPr>
            <a:spLocks noGrp="1"/>
          </p:cNvSpPr>
          <p:nvPr>
            <p:ph type="sldNum" sz="quarter" idx="12"/>
          </p:nvPr>
        </p:nvSpPr>
        <p:spPr/>
        <p:txBody>
          <a:bodyPr/>
          <a:lstStyle>
            <a:lvl1pPr>
              <a:defRPr sz="1200" b="0">
                <a:solidFill>
                  <a:srgbClr val="D38E27"/>
                </a:solidFill>
                <a:effectLst/>
              </a:defRPr>
            </a:lvl1pPr>
          </a:lstStyle>
          <a:p>
            <a:pPr>
              <a:defRPr/>
            </a:pPr>
            <a:fld id="{1B0F3591-014B-4143-9BB7-F7788BEE2C52}" type="slidenum">
              <a:rPr lang="en-US" altLang="zh-TW"/>
              <a:pPr>
                <a:defRPr/>
              </a:pPr>
              <a:t>‹#›</a:t>
            </a:fld>
            <a:endParaRPr lang="en-US" altLang="zh-TW"/>
          </a:p>
        </p:txBody>
      </p:sp>
    </p:spTree>
    <p:extLst>
      <p:ext uri="{BB962C8B-B14F-4D97-AF65-F5344CB8AC3E}">
        <p14:creationId xmlns:p14="http://schemas.microsoft.com/office/powerpoint/2010/main" val="433651231"/>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投影片編號版面配置區 4"/>
          <p:cNvSpPr>
            <a:spLocks noGrp="1"/>
          </p:cNvSpPr>
          <p:nvPr>
            <p:ph type="sldNum" sz="quarter" idx="10"/>
          </p:nvPr>
        </p:nvSpPr>
        <p:spPr/>
        <p:txBody>
          <a:bodyPr/>
          <a:lstStyle>
            <a:lvl1pPr>
              <a:defRPr/>
            </a:lvl1pPr>
          </a:lstStyle>
          <a:p>
            <a:pPr>
              <a:defRPr/>
            </a:pPr>
            <a:fld id="{A4064EB5-8576-497F-AD77-57E1046E3C8D}"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3785314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a:t>按一下以編輯母片標題樣式</a:t>
            </a:r>
          </a:p>
        </p:txBody>
      </p:sp>
      <p:sp>
        <p:nvSpPr>
          <p:cNvPr id="3" name="內容版面配置區 2"/>
          <p:cNvSpPr>
            <a:spLocks noGrp="1"/>
          </p:cNvSpPr>
          <p:nvPr>
            <p:ph sz="half" idx="1"/>
          </p:nvPr>
        </p:nvSpPr>
        <p:spPr>
          <a:xfrm>
            <a:off x="9144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9911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14"/>
          <p:cNvSpPr>
            <a:spLocks noGrp="1" noChangeArrowheads="1"/>
          </p:cNvSpPr>
          <p:nvPr>
            <p:ph type="ftr" sz="quarter" idx="10"/>
          </p:nvPr>
        </p:nvSpPr>
        <p:spPr>
          <a:ln/>
        </p:spPr>
        <p:txBody>
          <a:bodyPr/>
          <a:lstStyle>
            <a:lvl1pPr>
              <a:defRPr/>
            </a:lvl1pPr>
          </a:lstStyle>
          <a:p>
            <a:pPr>
              <a:defRPr/>
            </a:pPr>
            <a:endParaRPr lang="en-US" altLang="zh-TW"/>
          </a:p>
        </p:txBody>
      </p:sp>
    </p:spTree>
    <p:extLst>
      <p:ext uri="{BB962C8B-B14F-4D97-AF65-F5344CB8AC3E}">
        <p14:creationId xmlns:p14="http://schemas.microsoft.com/office/powerpoint/2010/main" val="39256890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8" name="日期版面配置區 9"/>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CC7D1B04-82E3-42B9-B849-285D3BC94213}" type="datetime1">
              <a:rPr lang="zh-TW" altLang="en-US"/>
              <a:pPr>
                <a:defRPr/>
              </a:pPr>
              <a:t>2026/8/4</a:t>
            </a:fld>
            <a:r>
              <a:rPr lang="en-US" altLang="zh-TW"/>
              <a:t>96.02.11</a:t>
            </a:r>
          </a:p>
        </p:txBody>
      </p:sp>
      <p:sp>
        <p:nvSpPr>
          <p:cNvPr id="9" name="頁尾版面配置區 5"/>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10" name="投影片編號版面配置區 6"/>
          <p:cNvSpPr>
            <a:spLocks noGrp="1"/>
          </p:cNvSpPr>
          <p:nvPr>
            <p:ph type="sldNum" sz="quarter" idx="12"/>
          </p:nvPr>
        </p:nvSpPr>
        <p:spPr>
          <a:xfrm>
            <a:off x="8229600" y="6477000"/>
            <a:ext cx="762000" cy="247650"/>
          </a:xfrm>
        </p:spPr>
        <p:txBody>
          <a:bodyPr/>
          <a:lstStyle>
            <a:lvl1pPr>
              <a:defRPr sz="1200" b="0">
                <a:solidFill>
                  <a:srgbClr val="D38E27"/>
                </a:solidFill>
                <a:effectLst/>
              </a:defRPr>
            </a:lvl1pPr>
          </a:lstStyle>
          <a:p>
            <a:pPr>
              <a:defRPr/>
            </a:pPr>
            <a:fld id="{9B1C5BED-018F-40C4-B988-E23D55319CBA}" type="slidenum">
              <a:rPr lang="en-US" altLang="zh-TW"/>
              <a:pPr>
                <a:defRPr/>
              </a:pPr>
              <a:t>‹#›</a:t>
            </a:fld>
            <a:endParaRPr lang="en-US" altLang="zh-TW"/>
          </a:p>
        </p:txBody>
      </p:sp>
    </p:spTree>
    <p:extLst>
      <p:ext uri="{BB962C8B-B14F-4D97-AF65-F5344CB8AC3E}">
        <p14:creationId xmlns:p14="http://schemas.microsoft.com/office/powerpoint/2010/main" val="19030912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3" name="投影片編號版面配置區 4"/>
          <p:cNvSpPr>
            <a:spLocks noGrp="1"/>
          </p:cNvSpPr>
          <p:nvPr>
            <p:ph type="sldNum" sz="quarter" idx="10"/>
          </p:nvPr>
        </p:nvSpPr>
        <p:spPr/>
        <p:txBody>
          <a:bodyPr/>
          <a:lstStyle>
            <a:lvl1pPr>
              <a:defRPr/>
            </a:lvl1pPr>
          </a:lstStyle>
          <a:p>
            <a:pPr>
              <a:defRPr/>
            </a:pPr>
            <a:fld id="{0C22FB5C-C3C7-469C-95A4-88C5F8CBD04D}"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9426189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629707D9-99EB-4D50-A450-13C568040A99}" type="datetime1">
              <a:rPr lang="zh-TW" altLang="en-US"/>
              <a:pPr>
                <a:defRPr/>
              </a:pPr>
              <a:t>2026/8/4</a:t>
            </a:fld>
            <a:r>
              <a:rPr lang="en-US" altLang="zh-TW"/>
              <a:t>96.02.11</a:t>
            </a:r>
          </a:p>
        </p:txBody>
      </p:sp>
      <p:sp>
        <p:nvSpPr>
          <p:cNvPr id="7" name="頁尾版面配置區 28"/>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8" name="投影片編號版面配置區 6"/>
          <p:cNvSpPr>
            <a:spLocks noGrp="1"/>
          </p:cNvSpPr>
          <p:nvPr>
            <p:ph type="sldNum" sz="quarter" idx="12"/>
          </p:nvPr>
        </p:nvSpPr>
        <p:spPr/>
        <p:txBody>
          <a:bodyPr/>
          <a:lstStyle>
            <a:lvl1pPr>
              <a:defRPr sz="1200" b="0">
                <a:solidFill>
                  <a:srgbClr val="D38E27"/>
                </a:solidFill>
                <a:effectLst/>
              </a:defRPr>
            </a:lvl1pPr>
          </a:lstStyle>
          <a:p>
            <a:pPr>
              <a:defRPr/>
            </a:pPr>
            <a:fld id="{09EC5DEF-1645-4A91-A7CF-B21BB3AC6B3D}" type="slidenum">
              <a:rPr lang="en-US" altLang="zh-TW"/>
              <a:pPr>
                <a:defRPr/>
              </a:pPr>
              <a:t>‹#›</a:t>
            </a:fld>
            <a:endParaRPr lang="en-US" altLang="zh-TW"/>
          </a:p>
        </p:txBody>
      </p:sp>
    </p:spTree>
    <p:extLst>
      <p:ext uri="{BB962C8B-B14F-4D97-AF65-F5344CB8AC3E}">
        <p14:creationId xmlns:p14="http://schemas.microsoft.com/office/powerpoint/2010/main" val="36288443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a:t>按一下以編輯母片文字樣式</a:t>
            </a:r>
          </a:p>
        </p:txBody>
      </p:sp>
      <p:sp>
        <p:nvSpPr>
          <p:cNvPr id="5" name="日期版面配置區 6"/>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B7EA6E2D-4E68-494F-8451-1AF8FE7046D2}" type="datetime1">
              <a:rPr lang="zh-TW" altLang="en-US"/>
              <a:pPr>
                <a:defRPr/>
              </a:pPr>
              <a:t>2026/8/4</a:t>
            </a:fld>
            <a:r>
              <a:rPr lang="en-US" altLang="zh-TW"/>
              <a:t>96.02.11</a:t>
            </a:r>
          </a:p>
        </p:txBody>
      </p:sp>
      <p:sp>
        <p:nvSpPr>
          <p:cNvPr id="6"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30"/>
          <p:cNvSpPr>
            <a:spLocks noGrp="1"/>
          </p:cNvSpPr>
          <p:nvPr>
            <p:ph type="sldNum" sz="quarter" idx="12"/>
          </p:nvPr>
        </p:nvSpPr>
        <p:spPr/>
        <p:txBody>
          <a:bodyPr/>
          <a:lstStyle>
            <a:lvl1pPr>
              <a:defRPr sz="1200" b="0">
                <a:solidFill>
                  <a:srgbClr val="D38E27"/>
                </a:solidFill>
                <a:effectLst/>
              </a:defRPr>
            </a:lvl1pPr>
          </a:lstStyle>
          <a:p>
            <a:pPr>
              <a:defRPr/>
            </a:pPr>
            <a:fld id="{C8D91B46-359B-4087-A285-A26302DACD75}" type="slidenum">
              <a:rPr lang="en-US" altLang="zh-TW"/>
              <a:pPr>
                <a:defRPr/>
              </a:pPr>
              <a:t>‹#›</a:t>
            </a:fld>
            <a:endParaRPr lang="en-US" altLang="zh-TW"/>
          </a:p>
        </p:txBody>
      </p:sp>
    </p:spTree>
    <p:extLst>
      <p:ext uri="{BB962C8B-B14F-4D97-AF65-F5344CB8AC3E}">
        <p14:creationId xmlns:p14="http://schemas.microsoft.com/office/powerpoint/2010/main" val="13287682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投影片編號版面配置區 4"/>
          <p:cNvSpPr>
            <a:spLocks noGrp="1"/>
          </p:cNvSpPr>
          <p:nvPr>
            <p:ph type="sldNum" sz="quarter" idx="10"/>
          </p:nvPr>
        </p:nvSpPr>
        <p:spPr/>
        <p:txBody>
          <a:bodyPr/>
          <a:lstStyle>
            <a:lvl1pPr>
              <a:defRPr/>
            </a:lvl1pPr>
          </a:lstStyle>
          <a:p>
            <a:pPr>
              <a:defRPr/>
            </a:pPr>
            <a:fld id="{EE8B187C-FAD2-4B63-A5C6-F8B576203087}"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41501841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203C33B3-ADF0-4077-816D-AA9E89520A0A}" type="datetime1">
              <a:rPr lang="zh-TW" altLang="en-US"/>
              <a:pPr>
                <a:defRPr/>
              </a:pPr>
              <a:t>2026/8/4</a:t>
            </a:fld>
            <a:r>
              <a:rPr lang="en-US" altLang="zh-TW"/>
              <a:t>96.02.11</a:t>
            </a:r>
          </a:p>
        </p:txBody>
      </p:sp>
      <p:sp>
        <p:nvSpPr>
          <p:cNvPr id="5"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sz="1200" b="0">
                <a:solidFill>
                  <a:srgbClr val="D38E27"/>
                </a:solidFill>
                <a:effectLst/>
              </a:defRPr>
            </a:lvl1pPr>
          </a:lstStyle>
          <a:p>
            <a:pPr>
              <a:defRPr/>
            </a:pPr>
            <a:fld id="{E95BA2F9-0CC5-4A01-ACD5-8AA08216B0F5}" type="slidenum">
              <a:rPr lang="en-US" altLang="zh-TW"/>
              <a:pPr>
                <a:defRPr/>
              </a:pPr>
              <a:t>‹#›</a:t>
            </a:fld>
            <a:endParaRPr lang="en-US" altLang="zh-TW"/>
          </a:p>
        </p:txBody>
      </p:sp>
    </p:spTree>
    <p:extLst>
      <p:ext uri="{BB962C8B-B14F-4D97-AF65-F5344CB8AC3E}">
        <p14:creationId xmlns:p14="http://schemas.microsoft.com/office/powerpoint/2010/main" val="42834328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4"/>
          <p:cNvSpPr>
            <a:spLocks noGrp="1"/>
          </p:cNvSpPr>
          <p:nvPr>
            <p:ph type="sldNum" sz="quarter" idx="10"/>
          </p:nvPr>
        </p:nvSpPr>
        <p:spPr/>
        <p:txBody>
          <a:bodyPr/>
          <a:lstStyle>
            <a:lvl1pPr>
              <a:defRPr/>
            </a:lvl1pPr>
          </a:lstStyle>
          <a:p>
            <a:pPr>
              <a:defRPr/>
            </a:pPr>
            <a:fld id="{1DF7686E-4640-46AD-8B1F-5805EE32366A}"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22859721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kumimoji="0" lang="en-US">
              <a:solidFill>
                <a:prstClr val="black"/>
              </a:solidFill>
              <a:ea typeface="新細明體" charset="-120"/>
            </a:endParaRPr>
          </a:p>
        </p:txBody>
      </p:sp>
      <p:sp>
        <p:nvSpPr>
          <p:cNvPr id="29" name="標題 28"/>
          <p:cNvSpPr>
            <a:spLocks noGrp="1"/>
          </p:cNvSpPr>
          <p:nvPr>
            <p:ph type="ctrTitle"/>
          </p:nvPr>
        </p:nvSpPr>
        <p:spPr>
          <a:xfrm>
            <a:off x="381000" y="4853411"/>
            <a:ext cx="8458200" cy="1222375"/>
          </a:xfrm>
        </p:spPr>
        <p:txBody>
          <a:bodyPr anchor="t"/>
          <a:lstStyle/>
          <a:p>
            <a:r>
              <a:rPr lang="zh-TW" altLang="en-US"/>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a:t>按一下以編輯母片副標題樣式</a:t>
            </a:r>
            <a:endParaRPr lang="en-US"/>
          </a:p>
        </p:txBody>
      </p:sp>
      <p:sp>
        <p:nvSpPr>
          <p:cNvPr id="5" name="日期版面配置區 15"/>
          <p:cNvSpPr>
            <a:spLocks noGrp="1"/>
          </p:cNvSpPr>
          <p:nvPr>
            <p:ph type="dt" sz="half" idx="10"/>
          </p:nvPr>
        </p:nvSpPr>
        <p:spPr/>
        <p:txBody>
          <a:bodyPr/>
          <a:lstStyle>
            <a:lvl1pPr>
              <a:defRPr/>
            </a:lvl1pPr>
          </a:lstStyle>
          <a:p>
            <a:pPr>
              <a:defRPr/>
            </a:pPr>
            <a:fld id="{0AC864D8-4654-4489-BC95-7B22CAE1781C}" type="datetimeFigureOut">
              <a:rPr lang="en-US"/>
              <a:pPr>
                <a:defRPr/>
              </a:pPr>
              <a:t>8/4/2026</a:t>
            </a:fld>
            <a:endParaRPr lang="en-US"/>
          </a:p>
        </p:txBody>
      </p:sp>
      <p:sp>
        <p:nvSpPr>
          <p:cNvPr id="6" name="頁尾版面配置區 1"/>
          <p:cNvSpPr>
            <a:spLocks noGrp="1"/>
          </p:cNvSpPr>
          <p:nvPr>
            <p:ph type="ftr" sz="quarter" idx="11"/>
          </p:nvPr>
        </p:nvSpPr>
        <p:spPr/>
        <p:txBody>
          <a:bodyPr/>
          <a:lstStyle>
            <a:lvl1pPr>
              <a:defRPr/>
            </a:lvl1pPr>
          </a:lstStyle>
          <a:p>
            <a:pPr>
              <a:defRPr/>
            </a:pPr>
            <a:endParaRPr lang="en-US" altLang="zh-TW"/>
          </a:p>
        </p:txBody>
      </p:sp>
      <p:sp>
        <p:nvSpPr>
          <p:cNvPr id="7" name="投影片編號版面配置區 14"/>
          <p:cNvSpPr>
            <a:spLocks noGrp="1"/>
          </p:cNvSpPr>
          <p:nvPr>
            <p:ph type="sldNum" sz="quarter" idx="12"/>
          </p:nvPr>
        </p:nvSpPr>
        <p:spPr>
          <a:xfrm>
            <a:off x="8229600" y="6473825"/>
            <a:ext cx="758825" cy="247650"/>
          </a:xfrm>
        </p:spPr>
        <p:txBody>
          <a:bodyPr/>
          <a:lstStyle>
            <a:lvl1pPr eaLnBrk="0" hangingPunct="0">
              <a:defRPr/>
            </a:lvl1pPr>
          </a:lstStyle>
          <a:p>
            <a:pPr>
              <a:defRPr/>
            </a:pPr>
            <a:fld id="{065BA703-5E1E-467B-A75C-03B963677DC3}" type="slidenum">
              <a:rPr lang="en-US" altLang="zh-TW"/>
              <a:pPr>
                <a:defRPr/>
              </a:pPr>
              <a:t>‹#›</a:t>
            </a:fld>
            <a:endParaRPr lang="en-US" altLang="zh-TW"/>
          </a:p>
        </p:txBody>
      </p:sp>
    </p:spTree>
    <p:extLst>
      <p:ext uri="{BB962C8B-B14F-4D97-AF65-F5344CB8AC3E}">
        <p14:creationId xmlns:p14="http://schemas.microsoft.com/office/powerpoint/2010/main" val="4834095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lang="zh-TW" altLang="en-US"/>
              <a:t>按一下以編輯母片標題樣式</a:t>
            </a:r>
            <a:endParaRPr lang="en-US"/>
          </a:p>
        </p:txBody>
      </p:sp>
      <p:sp>
        <p:nvSpPr>
          <p:cNvPr id="27" name="內容版面配置區 26"/>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24"/>
          <p:cNvSpPr>
            <a:spLocks noGrp="1"/>
          </p:cNvSpPr>
          <p:nvPr>
            <p:ph type="dt" sz="half" idx="10"/>
          </p:nvPr>
        </p:nvSpPr>
        <p:spPr/>
        <p:txBody>
          <a:bodyPr/>
          <a:lstStyle>
            <a:lvl1pPr>
              <a:defRPr/>
            </a:lvl1pPr>
          </a:lstStyle>
          <a:p>
            <a:pPr>
              <a:defRPr/>
            </a:pPr>
            <a:endParaRPr lang="en-US" altLang="zh-TW"/>
          </a:p>
        </p:txBody>
      </p:sp>
      <p:sp>
        <p:nvSpPr>
          <p:cNvPr id="5" name="頁尾版面配置區 18"/>
          <p:cNvSpPr>
            <a:spLocks noGrp="1"/>
          </p:cNvSpPr>
          <p:nvPr>
            <p:ph type="ftr" sz="quarter" idx="11"/>
          </p:nvPr>
        </p:nvSpPr>
        <p:spPr>
          <a:xfrm>
            <a:off x="3581400" y="76200"/>
            <a:ext cx="2895600" cy="288925"/>
          </a:xfrm>
        </p:spPr>
        <p:txBody>
          <a:bodyPr/>
          <a:lstStyle>
            <a:lvl1pPr>
              <a:defRPr/>
            </a:lvl1pPr>
          </a:lstStyle>
          <a:p>
            <a:pPr>
              <a:defRPr/>
            </a:pPr>
            <a:endParaRPr lang="en-US" altLang="zh-TW"/>
          </a:p>
        </p:txBody>
      </p:sp>
      <p:sp>
        <p:nvSpPr>
          <p:cNvPr id="6" name="投影片編號版面配置區 15"/>
          <p:cNvSpPr>
            <a:spLocks noGrp="1"/>
          </p:cNvSpPr>
          <p:nvPr>
            <p:ph type="sldNum" sz="quarter" idx="12"/>
          </p:nvPr>
        </p:nvSpPr>
        <p:spPr>
          <a:xfrm>
            <a:off x="8229600" y="6473825"/>
            <a:ext cx="758825" cy="247650"/>
          </a:xfrm>
        </p:spPr>
        <p:txBody>
          <a:bodyPr/>
          <a:lstStyle>
            <a:lvl1pPr eaLnBrk="0" hangingPunct="0">
              <a:defRPr/>
            </a:lvl1pPr>
          </a:lstStyle>
          <a:p>
            <a:pPr>
              <a:defRPr/>
            </a:pPr>
            <a:fld id="{5650D0E2-AA72-4B09-BF9F-8A8955A919A2}" type="slidenum">
              <a:rPr lang="zh-TW" altLang="en-US"/>
              <a:pPr>
                <a:defRPr/>
              </a:pPr>
              <a:t>‹#›</a:t>
            </a:fld>
            <a:endParaRPr lang="en-US" altLang="zh-TW"/>
          </a:p>
        </p:txBody>
      </p:sp>
    </p:spTree>
    <p:extLst>
      <p:ext uri="{BB962C8B-B14F-4D97-AF65-F5344CB8AC3E}">
        <p14:creationId xmlns:p14="http://schemas.microsoft.com/office/powerpoint/2010/main" val="12693722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kumimoji="0" lang="en-US">
              <a:solidFill>
                <a:prstClr val="white"/>
              </a:solidFill>
              <a:ea typeface="新細明體" charset="-120"/>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a:t>按一下以編輯母片標題樣式</a:t>
            </a:r>
            <a:endParaRPr lang="en-US"/>
          </a:p>
        </p:txBody>
      </p:sp>
      <p:sp>
        <p:nvSpPr>
          <p:cNvPr id="5" name="日期版面配置區 18"/>
          <p:cNvSpPr>
            <a:spLocks noGrp="1"/>
          </p:cNvSpPr>
          <p:nvPr>
            <p:ph type="dt" sz="half" idx="10"/>
          </p:nvPr>
        </p:nvSpPr>
        <p:spPr/>
        <p:txBody>
          <a:bodyPr/>
          <a:lstStyle>
            <a:lvl1pPr>
              <a:defRPr/>
            </a:lvl1pPr>
          </a:lstStyle>
          <a:p>
            <a:pPr>
              <a:defRPr/>
            </a:pPr>
            <a:endParaRPr lang="en-US" altLang="zh-TW"/>
          </a:p>
        </p:txBody>
      </p:sp>
      <p:sp>
        <p:nvSpPr>
          <p:cNvPr id="7" name="頁尾版面配置區 10"/>
          <p:cNvSpPr>
            <a:spLocks noGrp="1"/>
          </p:cNvSpPr>
          <p:nvPr>
            <p:ph type="ftr" sz="quarter" idx="11"/>
          </p:nvPr>
        </p:nvSpPr>
        <p:spPr/>
        <p:txBody>
          <a:bodyPr/>
          <a:lstStyle>
            <a:lvl1pPr>
              <a:defRPr/>
            </a:lvl1pPr>
          </a:lstStyle>
          <a:p>
            <a:pPr>
              <a:defRPr/>
            </a:pPr>
            <a:endParaRPr lang="en-US" altLang="zh-TW"/>
          </a:p>
        </p:txBody>
      </p:sp>
      <p:sp>
        <p:nvSpPr>
          <p:cNvPr id="9" name="投影片編號版面配置區 15"/>
          <p:cNvSpPr>
            <a:spLocks noGrp="1"/>
          </p:cNvSpPr>
          <p:nvPr>
            <p:ph type="sldNum" sz="quarter" idx="12"/>
          </p:nvPr>
        </p:nvSpPr>
        <p:spPr/>
        <p:txBody>
          <a:bodyPr/>
          <a:lstStyle>
            <a:lvl1pPr eaLnBrk="0" hangingPunct="0">
              <a:defRPr/>
            </a:lvl1pPr>
          </a:lstStyle>
          <a:p>
            <a:pPr>
              <a:defRPr/>
            </a:pPr>
            <a:fld id="{CF4739BC-B9F8-45FF-AE79-E813F60B6DC9}" type="slidenum">
              <a:rPr lang="zh-TW" altLang="en-US"/>
              <a:pPr>
                <a:defRPr/>
              </a:pPr>
              <a:t>‹#›</a:t>
            </a:fld>
            <a:endParaRPr lang="en-US" altLang="zh-TW"/>
          </a:p>
        </p:txBody>
      </p:sp>
    </p:spTree>
    <p:extLst>
      <p:ext uri="{BB962C8B-B14F-4D97-AF65-F5344CB8AC3E}">
        <p14:creationId xmlns:p14="http://schemas.microsoft.com/office/powerpoint/2010/main" val="91477785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14"/>
          <p:cNvSpPr>
            <a:spLocks noGrp="1" noChangeArrowheads="1"/>
          </p:cNvSpPr>
          <p:nvPr>
            <p:ph type="ftr" sz="quarter" idx="10"/>
          </p:nvPr>
        </p:nvSpPr>
        <p:spPr>
          <a:ln/>
        </p:spPr>
        <p:txBody>
          <a:bodyPr/>
          <a:lstStyle>
            <a:lvl1pPr>
              <a:defRPr/>
            </a:lvl1pPr>
          </a:lstStyle>
          <a:p>
            <a:pPr>
              <a:defRPr/>
            </a:pPr>
            <a:endParaRPr lang="en-US" altLang="zh-TW"/>
          </a:p>
        </p:txBody>
      </p:sp>
    </p:spTree>
    <p:extLst>
      <p:ext uri="{BB962C8B-B14F-4D97-AF65-F5344CB8AC3E}">
        <p14:creationId xmlns:p14="http://schemas.microsoft.com/office/powerpoint/2010/main" val="30085691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10"/>
          <p:cNvSpPr>
            <a:spLocks noGrp="1"/>
          </p:cNvSpPr>
          <p:nvPr>
            <p:ph type="dt" sz="half" idx="10"/>
          </p:nvPr>
        </p:nvSpPr>
        <p:spPr/>
        <p:txBody>
          <a:bodyPr/>
          <a:lstStyle>
            <a:lvl1pPr>
              <a:defRPr/>
            </a:lvl1pPr>
          </a:lstStyle>
          <a:p>
            <a:pPr>
              <a:defRPr/>
            </a:pPr>
            <a:endParaRPr lang="en-US" altLang="zh-TW"/>
          </a:p>
        </p:txBody>
      </p:sp>
      <p:sp>
        <p:nvSpPr>
          <p:cNvPr id="6" name="頁尾版面配置區 27"/>
          <p:cNvSpPr>
            <a:spLocks noGrp="1"/>
          </p:cNvSpPr>
          <p:nvPr>
            <p:ph type="ftr" sz="quarter" idx="11"/>
          </p:nvPr>
        </p:nvSpPr>
        <p:spPr/>
        <p:txBody>
          <a:bodyPr/>
          <a:lstStyle>
            <a:lvl1pPr>
              <a:defRPr/>
            </a:lvl1pPr>
          </a:lstStyle>
          <a:p>
            <a:pPr>
              <a:defRPr/>
            </a:pPr>
            <a:endParaRPr lang="en-US" altLang="zh-TW"/>
          </a:p>
        </p:txBody>
      </p:sp>
      <p:sp>
        <p:nvSpPr>
          <p:cNvPr id="7" name="投影片編號版面配置區 4"/>
          <p:cNvSpPr>
            <a:spLocks noGrp="1"/>
          </p:cNvSpPr>
          <p:nvPr>
            <p:ph type="sldNum" sz="quarter" idx="12"/>
          </p:nvPr>
        </p:nvSpPr>
        <p:spPr/>
        <p:txBody>
          <a:bodyPr/>
          <a:lstStyle>
            <a:lvl1pPr eaLnBrk="0" hangingPunct="0">
              <a:defRPr/>
            </a:lvl1pPr>
          </a:lstStyle>
          <a:p>
            <a:pPr>
              <a:defRPr/>
            </a:pPr>
            <a:fld id="{8CBF37A6-2C73-4853-BC3C-951F971A052E}" type="slidenum">
              <a:rPr lang="zh-TW" altLang="en-US"/>
              <a:pPr>
                <a:defRPr/>
              </a:pPr>
              <a:t>‹#›</a:t>
            </a:fld>
            <a:endParaRPr lang="en-US" altLang="zh-TW"/>
          </a:p>
        </p:txBody>
      </p:sp>
    </p:spTree>
    <p:extLst>
      <p:ext uri="{BB962C8B-B14F-4D97-AF65-F5344CB8AC3E}">
        <p14:creationId xmlns:p14="http://schemas.microsoft.com/office/powerpoint/2010/main" val="8215787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kumimoji="0" lang="en-US">
              <a:solidFill>
                <a:prstClr val="black"/>
              </a:solidFill>
              <a:ea typeface="新細明體" charset="-120"/>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8" name="日期版面配置區 9"/>
          <p:cNvSpPr>
            <a:spLocks noGrp="1"/>
          </p:cNvSpPr>
          <p:nvPr>
            <p:ph type="dt" sz="half" idx="10"/>
          </p:nvPr>
        </p:nvSpPr>
        <p:spPr/>
        <p:txBody>
          <a:bodyPr/>
          <a:lstStyle>
            <a:lvl1pPr>
              <a:defRPr/>
            </a:lvl1pPr>
          </a:lstStyle>
          <a:p>
            <a:pPr>
              <a:defRPr/>
            </a:pPr>
            <a:endParaRPr lang="en-US" altLang="zh-TW"/>
          </a:p>
        </p:txBody>
      </p:sp>
      <p:sp>
        <p:nvSpPr>
          <p:cNvPr id="9" name="頁尾版面配置區 5"/>
          <p:cNvSpPr>
            <a:spLocks noGrp="1"/>
          </p:cNvSpPr>
          <p:nvPr>
            <p:ph type="ftr" sz="quarter" idx="11"/>
          </p:nvPr>
        </p:nvSpPr>
        <p:spPr/>
        <p:txBody>
          <a:bodyPr/>
          <a:lstStyle>
            <a:lvl1pPr>
              <a:defRPr/>
            </a:lvl1pPr>
          </a:lstStyle>
          <a:p>
            <a:pPr>
              <a:defRPr/>
            </a:pPr>
            <a:endParaRPr lang="en-US" altLang="zh-TW"/>
          </a:p>
        </p:txBody>
      </p:sp>
      <p:sp>
        <p:nvSpPr>
          <p:cNvPr id="10" name="投影片編號版面配置區 6"/>
          <p:cNvSpPr>
            <a:spLocks noGrp="1"/>
          </p:cNvSpPr>
          <p:nvPr>
            <p:ph type="sldNum" sz="quarter" idx="12"/>
          </p:nvPr>
        </p:nvSpPr>
        <p:spPr>
          <a:xfrm>
            <a:off x="8229600" y="6477000"/>
            <a:ext cx="762000" cy="247650"/>
          </a:xfrm>
        </p:spPr>
        <p:txBody>
          <a:bodyPr/>
          <a:lstStyle>
            <a:lvl1pPr eaLnBrk="0" hangingPunct="0">
              <a:defRPr/>
            </a:lvl1pPr>
          </a:lstStyle>
          <a:p>
            <a:pPr>
              <a:defRPr/>
            </a:pPr>
            <a:fld id="{89A1A24E-A5D0-4D20-BFCA-439459BC3763}" type="slidenum">
              <a:rPr lang="zh-TW" altLang="en-US"/>
              <a:pPr>
                <a:defRPr/>
              </a:pPr>
              <a:t>‹#›</a:t>
            </a:fld>
            <a:endParaRPr lang="en-US" altLang="zh-TW"/>
          </a:p>
        </p:txBody>
      </p:sp>
    </p:spTree>
    <p:extLst>
      <p:ext uri="{BB962C8B-B14F-4D97-AF65-F5344CB8AC3E}">
        <p14:creationId xmlns:p14="http://schemas.microsoft.com/office/powerpoint/2010/main" val="5643744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3" name="日期版面配置區 10"/>
          <p:cNvSpPr>
            <a:spLocks noGrp="1"/>
          </p:cNvSpPr>
          <p:nvPr>
            <p:ph type="dt" sz="half" idx="10"/>
          </p:nvPr>
        </p:nvSpPr>
        <p:spPr/>
        <p:txBody>
          <a:bodyPr/>
          <a:lstStyle>
            <a:lvl1pPr>
              <a:defRPr/>
            </a:lvl1pPr>
          </a:lstStyle>
          <a:p>
            <a:pPr>
              <a:defRPr/>
            </a:pPr>
            <a:endParaRPr lang="en-US" altLang="zh-TW"/>
          </a:p>
        </p:txBody>
      </p:sp>
      <p:sp>
        <p:nvSpPr>
          <p:cNvPr id="4" name="頁尾版面配置區 27"/>
          <p:cNvSpPr>
            <a:spLocks noGrp="1"/>
          </p:cNvSpPr>
          <p:nvPr>
            <p:ph type="ftr" sz="quarter" idx="11"/>
          </p:nvPr>
        </p:nvSpPr>
        <p:spPr/>
        <p:txBody>
          <a:bodyPr/>
          <a:lstStyle>
            <a:lvl1pPr>
              <a:defRPr/>
            </a:lvl1pPr>
          </a:lstStyle>
          <a:p>
            <a:pPr>
              <a:defRPr/>
            </a:pPr>
            <a:endParaRPr lang="en-US" altLang="zh-TW"/>
          </a:p>
        </p:txBody>
      </p:sp>
      <p:sp>
        <p:nvSpPr>
          <p:cNvPr id="5" name="投影片編號版面配置區 4"/>
          <p:cNvSpPr>
            <a:spLocks noGrp="1"/>
          </p:cNvSpPr>
          <p:nvPr>
            <p:ph type="sldNum" sz="quarter" idx="12"/>
          </p:nvPr>
        </p:nvSpPr>
        <p:spPr/>
        <p:txBody>
          <a:bodyPr/>
          <a:lstStyle>
            <a:lvl1pPr eaLnBrk="0" hangingPunct="0">
              <a:defRPr/>
            </a:lvl1pPr>
          </a:lstStyle>
          <a:p>
            <a:pPr>
              <a:defRPr/>
            </a:pPr>
            <a:fld id="{8CC15D91-49EE-435D-8B77-A58C62303F77}" type="slidenum">
              <a:rPr lang="zh-TW" altLang="en-US"/>
              <a:pPr>
                <a:defRPr/>
              </a:pPr>
              <a:t>‹#›</a:t>
            </a:fld>
            <a:endParaRPr lang="en-US" altLang="zh-TW"/>
          </a:p>
        </p:txBody>
      </p:sp>
    </p:spTree>
    <p:extLst>
      <p:ext uri="{BB962C8B-B14F-4D97-AF65-F5344CB8AC3E}">
        <p14:creationId xmlns:p14="http://schemas.microsoft.com/office/powerpoint/2010/main" val="23254936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2"/>
          <p:cNvSpPr>
            <a:spLocks noGrp="1"/>
          </p:cNvSpPr>
          <p:nvPr>
            <p:ph type="dt" sz="half" idx="10"/>
          </p:nvPr>
        </p:nvSpPr>
        <p:spPr/>
        <p:txBody>
          <a:bodyPr/>
          <a:lstStyle>
            <a:lvl1pPr>
              <a:defRPr/>
            </a:lvl1pPr>
          </a:lstStyle>
          <a:p>
            <a:pPr>
              <a:defRPr/>
            </a:pPr>
            <a:endParaRPr lang="en-US" altLang="zh-TW"/>
          </a:p>
        </p:txBody>
      </p:sp>
      <p:sp>
        <p:nvSpPr>
          <p:cNvPr id="3" name="頁尾版面配置區 23"/>
          <p:cNvSpPr>
            <a:spLocks noGrp="1"/>
          </p:cNvSpPr>
          <p:nvPr>
            <p:ph type="ftr" sz="quarter" idx="11"/>
          </p:nvPr>
        </p:nvSpPr>
        <p:spPr/>
        <p:txBody>
          <a:bodyPr/>
          <a:lstStyle>
            <a:lvl1pPr>
              <a:defRPr/>
            </a:lvl1pPr>
          </a:lstStyle>
          <a:p>
            <a:pPr>
              <a:defRPr/>
            </a:pPr>
            <a:endParaRPr lang="en-US" altLang="zh-TW"/>
          </a:p>
        </p:txBody>
      </p:sp>
      <p:sp>
        <p:nvSpPr>
          <p:cNvPr id="4" name="投影片編號版面配置區 6"/>
          <p:cNvSpPr>
            <a:spLocks noGrp="1"/>
          </p:cNvSpPr>
          <p:nvPr>
            <p:ph type="sldNum" sz="quarter" idx="12"/>
          </p:nvPr>
        </p:nvSpPr>
        <p:spPr/>
        <p:txBody>
          <a:bodyPr/>
          <a:lstStyle>
            <a:lvl1pPr eaLnBrk="0" hangingPunct="0">
              <a:defRPr/>
            </a:lvl1pPr>
          </a:lstStyle>
          <a:p>
            <a:pPr>
              <a:defRPr/>
            </a:pPr>
            <a:fld id="{67FAF384-9BF0-44AD-BF68-960679A64032}" type="slidenum">
              <a:rPr lang="zh-TW" altLang="en-US"/>
              <a:pPr>
                <a:defRPr/>
              </a:pPr>
              <a:t>‹#›</a:t>
            </a:fld>
            <a:endParaRPr lang="en-US" altLang="zh-TW"/>
          </a:p>
        </p:txBody>
      </p:sp>
    </p:spTree>
    <p:extLst>
      <p:ext uri="{BB962C8B-B14F-4D97-AF65-F5344CB8AC3E}">
        <p14:creationId xmlns:p14="http://schemas.microsoft.com/office/powerpoint/2010/main" val="20915463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kumimoji="0" lang="en-US">
              <a:solidFill>
                <a:prstClr val="black"/>
              </a:solidFill>
              <a:ea typeface="新細明體" charset="-120"/>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日期版面配置區 24"/>
          <p:cNvSpPr>
            <a:spLocks noGrp="1"/>
          </p:cNvSpPr>
          <p:nvPr>
            <p:ph type="dt" sz="half" idx="10"/>
          </p:nvPr>
        </p:nvSpPr>
        <p:spPr/>
        <p:txBody>
          <a:bodyPr/>
          <a:lstStyle>
            <a:lvl1pPr>
              <a:defRPr/>
            </a:lvl1pPr>
          </a:lstStyle>
          <a:p>
            <a:pPr>
              <a:defRPr/>
            </a:pPr>
            <a:endParaRPr lang="en-US" altLang="zh-TW"/>
          </a:p>
        </p:txBody>
      </p:sp>
      <p:sp>
        <p:nvSpPr>
          <p:cNvPr id="7" name="頁尾版面配置區 28"/>
          <p:cNvSpPr>
            <a:spLocks noGrp="1"/>
          </p:cNvSpPr>
          <p:nvPr>
            <p:ph type="ftr" sz="quarter" idx="11"/>
          </p:nvPr>
        </p:nvSpPr>
        <p:spPr/>
        <p:txBody>
          <a:bodyPr/>
          <a:lstStyle>
            <a:lvl1pPr>
              <a:defRPr/>
            </a:lvl1pPr>
          </a:lstStyle>
          <a:p>
            <a:pPr>
              <a:defRPr/>
            </a:pPr>
            <a:endParaRPr lang="en-US" altLang="zh-TW"/>
          </a:p>
        </p:txBody>
      </p:sp>
      <p:sp>
        <p:nvSpPr>
          <p:cNvPr id="8" name="投影片編號版面配置區 6"/>
          <p:cNvSpPr>
            <a:spLocks noGrp="1"/>
          </p:cNvSpPr>
          <p:nvPr>
            <p:ph type="sldNum" sz="quarter" idx="12"/>
          </p:nvPr>
        </p:nvSpPr>
        <p:spPr/>
        <p:txBody>
          <a:bodyPr/>
          <a:lstStyle>
            <a:lvl1pPr eaLnBrk="0" hangingPunct="0">
              <a:defRPr/>
            </a:lvl1pPr>
          </a:lstStyle>
          <a:p>
            <a:pPr>
              <a:defRPr/>
            </a:pPr>
            <a:fld id="{6FCDD068-9D5C-4318-AA3D-B0C59AA42BDB}" type="slidenum">
              <a:rPr lang="zh-TW" altLang="en-US"/>
              <a:pPr>
                <a:defRPr/>
              </a:pPr>
              <a:t>‹#›</a:t>
            </a:fld>
            <a:endParaRPr lang="en-US" altLang="zh-TW"/>
          </a:p>
        </p:txBody>
      </p:sp>
    </p:spTree>
    <p:extLst>
      <p:ext uri="{BB962C8B-B14F-4D97-AF65-F5344CB8AC3E}">
        <p14:creationId xmlns:p14="http://schemas.microsoft.com/office/powerpoint/2010/main" val="17961674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a:t>按一下以編輯母片文字樣式</a:t>
            </a:r>
          </a:p>
        </p:txBody>
      </p:sp>
      <p:sp>
        <p:nvSpPr>
          <p:cNvPr id="5" name="日期版面配置區 6"/>
          <p:cNvSpPr>
            <a:spLocks noGrp="1"/>
          </p:cNvSpPr>
          <p:nvPr>
            <p:ph type="dt" sz="half" idx="10"/>
          </p:nvPr>
        </p:nvSpPr>
        <p:spPr/>
        <p:txBody>
          <a:bodyPr/>
          <a:lstStyle>
            <a:lvl1pPr>
              <a:defRPr/>
            </a:lvl1pPr>
          </a:lstStyle>
          <a:p>
            <a:pPr>
              <a:defRPr/>
            </a:pPr>
            <a:endParaRPr lang="en-US" altLang="zh-TW"/>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30"/>
          <p:cNvSpPr>
            <a:spLocks noGrp="1"/>
          </p:cNvSpPr>
          <p:nvPr>
            <p:ph type="sldNum" sz="quarter" idx="12"/>
          </p:nvPr>
        </p:nvSpPr>
        <p:spPr/>
        <p:txBody>
          <a:bodyPr/>
          <a:lstStyle>
            <a:lvl1pPr eaLnBrk="0" hangingPunct="0">
              <a:defRPr/>
            </a:lvl1pPr>
          </a:lstStyle>
          <a:p>
            <a:pPr>
              <a:defRPr/>
            </a:pPr>
            <a:fld id="{B0CCBB0A-98FD-44FF-BD37-8076CFBC9BE1}" type="slidenum">
              <a:rPr lang="zh-TW" altLang="en-US"/>
              <a:pPr>
                <a:defRPr/>
              </a:pPr>
              <a:t>‹#›</a:t>
            </a:fld>
            <a:endParaRPr lang="en-US" altLang="zh-TW"/>
          </a:p>
        </p:txBody>
      </p:sp>
    </p:spTree>
    <p:extLst>
      <p:ext uri="{BB962C8B-B14F-4D97-AF65-F5344CB8AC3E}">
        <p14:creationId xmlns:p14="http://schemas.microsoft.com/office/powerpoint/2010/main" val="36023346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10"/>
          <p:cNvSpPr>
            <a:spLocks noGrp="1"/>
          </p:cNvSpPr>
          <p:nvPr>
            <p:ph type="dt" sz="half" idx="10"/>
          </p:nvPr>
        </p:nvSpPr>
        <p:spPr/>
        <p:txBody>
          <a:bodyPr/>
          <a:lstStyle>
            <a:lvl1pPr>
              <a:defRPr/>
            </a:lvl1pPr>
          </a:lstStyle>
          <a:p>
            <a:pPr>
              <a:defRPr/>
            </a:pPr>
            <a:endParaRPr lang="en-US" altLang="zh-TW"/>
          </a:p>
        </p:txBody>
      </p:sp>
      <p:sp>
        <p:nvSpPr>
          <p:cNvPr id="5" name="頁尾版面配置區 27"/>
          <p:cNvSpPr>
            <a:spLocks noGrp="1"/>
          </p:cNvSpPr>
          <p:nvPr>
            <p:ph type="ftr" sz="quarter" idx="11"/>
          </p:nvPr>
        </p:nvSpPr>
        <p:spPr/>
        <p:txBody>
          <a:bodyPr/>
          <a:lstStyle>
            <a:lvl1pPr>
              <a:defRPr/>
            </a:lvl1pPr>
          </a:lstStyle>
          <a:p>
            <a:pPr>
              <a:defRPr/>
            </a:pPr>
            <a:endParaRPr lang="en-US" altLang="zh-TW"/>
          </a:p>
        </p:txBody>
      </p:sp>
      <p:sp>
        <p:nvSpPr>
          <p:cNvPr id="6" name="投影片編號版面配置區 4"/>
          <p:cNvSpPr>
            <a:spLocks noGrp="1"/>
          </p:cNvSpPr>
          <p:nvPr>
            <p:ph type="sldNum" sz="quarter" idx="12"/>
          </p:nvPr>
        </p:nvSpPr>
        <p:spPr/>
        <p:txBody>
          <a:bodyPr/>
          <a:lstStyle>
            <a:lvl1pPr eaLnBrk="0" hangingPunct="0">
              <a:defRPr/>
            </a:lvl1pPr>
          </a:lstStyle>
          <a:p>
            <a:pPr>
              <a:defRPr/>
            </a:pPr>
            <a:fld id="{CD7D7BA8-FF00-4225-809C-49D6B8B7D16A}" type="slidenum">
              <a:rPr lang="zh-TW" altLang="en-US"/>
              <a:pPr>
                <a:defRPr/>
              </a:pPr>
              <a:t>‹#›</a:t>
            </a:fld>
            <a:endParaRPr lang="en-US" altLang="zh-TW"/>
          </a:p>
        </p:txBody>
      </p:sp>
    </p:spTree>
    <p:extLst>
      <p:ext uri="{BB962C8B-B14F-4D97-AF65-F5344CB8AC3E}">
        <p14:creationId xmlns:p14="http://schemas.microsoft.com/office/powerpoint/2010/main" val="19673721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p:txBody>
          <a:bodyPr/>
          <a:lstStyle>
            <a:lvl1pPr>
              <a:defRPr/>
            </a:lvl1pPr>
          </a:lstStyle>
          <a:p>
            <a:pPr>
              <a:defRPr/>
            </a:pPr>
            <a:endParaRPr lang="en-US" altLang="zh-TW"/>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eaLnBrk="0" hangingPunct="0">
              <a:defRPr/>
            </a:lvl1pPr>
          </a:lstStyle>
          <a:p>
            <a:pPr>
              <a:defRPr/>
            </a:pPr>
            <a:fld id="{808087A6-7254-4EE9-94FA-36F1076BD7BF}" type="slidenum">
              <a:rPr lang="zh-TW" altLang="en-US"/>
              <a:pPr>
                <a:defRPr/>
              </a:pPr>
              <a:t>‹#›</a:t>
            </a:fld>
            <a:endParaRPr lang="en-US" altLang="zh-TW"/>
          </a:p>
        </p:txBody>
      </p:sp>
    </p:spTree>
    <p:extLst>
      <p:ext uri="{BB962C8B-B14F-4D97-AF65-F5344CB8AC3E}">
        <p14:creationId xmlns:p14="http://schemas.microsoft.com/office/powerpoint/2010/main" val="8574058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4572000" cy="68580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ctr" eaLnBrk="1" hangingPunct="1">
              <a:defRPr/>
            </a:pPr>
            <a:endParaRPr lang="zh-TW" altLang="en-US">
              <a:solidFill>
                <a:srgbClr val="003366"/>
              </a:solidFill>
            </a:endParaRPr>
          </a:p>
        </p:txBody>
      </p:sp>
      <p:sp>
        <p:nvSpPr>
          <p:cNvPr id="5" name="AutoShape 3"/>
          <p:cNvSpPr>
            <a:spLocks noChangeArrowheads="1"/>
          </p:cNvSpPr>
          <p:nvPr/>
        </p:nvSpPr>
        <p:spPr bwMode="auto">
          <a:xfrm>
            <a:off x="685800" y="990600"/>
            <a:ext cx="5181600" cy="19050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ctr" eaLnBrk="1" hangingPunct="1">
              <a:defRPr/>
            </a:pPr>
            <a:endParaRPr lang="zh-TW" altLang="en-US">
              <a:solidFill>
                <a:srgbClr val="003366"/>
              </a:solidFill>
            </a:endParaRPr>
          </a:p>
        </p:txBody>
      </p:sp>
      <p:grpSp>
        <p:nvGrpSpPr>
          <p:cNvPr id="6" name="Group 18"/>
          <p:cNvGrpSpPr>
            <a:grpSpLocks/>
          </p:cNvGrpSpPr>
          <p:nvPr/>
        </p:nvGrpSpPr>
        <p:grpSpPr bwMode="auto">
          <a:xfrm>
            <a:off x="3632200" y="4889500"/>
            <a:ext cx="4876800" cy="319088"/>
            <a:chOff x="2288" y="3080"/>
            <a:chExt cx="3072" cy="201"/>
          </a:xfrm>
        </p:grpSpPr>
        <p:sp>
          <p:nvSpPr>
            <p:cNvPr id="7" name="AutoShape 12"/>
            <p:cNvSpPr>
              <a:spLocks noChangeArrowheads="1"/>
            </p:cNvSpPr>
            <p:nvPr/>
          </p:nvSpPr>
          <p:spPr bwMode="auto">
            <a:xfrm flipH="1">
              <a:off x="2288" y="3080"/>
              <a:ext cx="2914" cy="200"/>
            </a:xfrm>
            <a:prstGeom prst="roundRect">
              <a:avLst>
                <a:gd name="adj" fmla="val 0"/>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sp>
          <p:nvSpPr>
            <p:cNvPr id="8" name="AutoShape 13"/>
            <p:cNvSpPr>
              <a:spLocks noChangeArrowheads="1"/>
            </p:cNvSpPr>
            <p:nvPr/>
          </p:nvSpPr>
          <p:spPr bwMode="auto">
            <a:xfrm>
              <a:off x="5196" y="3080"/>
              <a:ext cx="164" cy="201"/>
            </a:xfrm>
            <a:prstGeom prst="flowChartDelay">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grpSp>
      <p:sp>
        <p:nvSpPr>
          <p:cNvPr id="8197" name="Rectangle 5"/>
          <p:cNvSpPr>
            <a:spLocks noGrp="1" noChangeArrowheads="1"/>
          </p:cNvSpPr>
          <p:nvPr>
            <p:ph type="subTitle" idx="1"/>
          </p:nvPr>
        </p:nvSpPr>
        <p:spPr>
          <a:xfrm>
            <a:off x="4673600" y="2927350"/>
            <a:ext cx="3657600" cy="1822450"/>
          </a:xfrm>
        </p:spPr>
        <p:txBody>
          <a:bodyPr anchor="b"/>
          <a:lstStyle>
            <a:lvl1pPr marL="0" indent="0">
              <a:buFont typeface="Wingdings" pitchFamily="2" charset="2"/>
              <a:buNone/>
              <a:defRPr>
                <a:solidFill>
                  <a:schemeClr val="tx2"/>
                </a:solidFill>
              </a:defRPr>
            </a:lvl1pPr>
          </a:lstStyle>
          <a:p>
            <a:pPr lvl="0"/>
            <a:r>
              <a:rPr lang="zh-TW" altLang="en-US" noProof="0"/>
              <a:t>按一下以編輯母片副標題樣式</a:t>
            </a:r>
          </a:p>
        </p:txBody>
      </p:sp>
      <p:sp>
        <p:nvSpPr>
          <p:cNvPr id="8211" name="Rectangle 19"/>
          <p:cNvSpPr>
            <a:spLocks noGrp="1" noChangeArrowheads="1"/>
          </p:cNvSpPr>
          <p:nvPr>
            <p:ph type="ctrTitle" sz="quarter"/>
          </p:nvPr>
        </p:nvSpPr>
        <p:spPr>
          <a:xfrm>
            <a:off x="936625" y="1425575"/>
            <a:ext cx="7772400" cy="1143000"/>
          </a:xfrm>
        </p:spPr>
        <p:txBody>
          <a:bodyPr anchor="ctr"/>
          <a:lstStyle>
            <a:lvl1pPr algn="ctr">
              <a:defRPr>
                <a:solidFill>
                  <a:schemeClr val="tx1"/>
                </a:solidFill>
              </a:defRPr>
            </a:lvl1pPr>
          </a:lstStyle>
          <a:p>
            <a:pPr lvl="0"/>
            <a:r>
              <a:rPr lang="zh-TW" altLang="en-US" noProof="0"/>
              <a:t>按一下以編輯母片標題樣式</a:t>
            </a:r>
          </a:p>
        </p:txBody>
      </p:sp>
      <p:sp>
        <p:nvSpPr>
          <p:cNvPr id="9" name="Rectangle 15"/>
          <p:cNvSpPr>
            <a:spLocks noGrp="1" noChangeArrowheads="1"/>
          </p:cNvSpPr>
          <p:nvPr>
            <p:ph type="ftr" sz="quarter" idx="10"/>
          </p:nvPr>
        </p:nvSpPr>
        <p:spPr>
          <a:xfrm>
            <a:off x="5195888" y="6553200"/>
            <a:ext cx="3279775" cy="304800"/>
          </a:xfrm>
        </p:spPr>
        <p:txBody>
          <a:bodyPr/>
          <a:lstStyle>
            <a:lvl1pPr algn="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377881343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5" name="頁尾版面配置區 4"/>
          <p:cNvSpPr>
            <a:spLocks noGrp="1"/>
          </p:cNvSpPr>
          <p:nvPr>
            <p:ph type="ftr" sz="quarter" idx="11"/>
          </p:nvPr>
        </p:nvSpPr>
        <p:spPr/>
        <p:txBody>
          <a:bodyPr/>
          <a:lstStyle>
            <a:lvl1pPr>
              <a:defRPr/>
            </a:lvl1pPr>
          </a:lstStyle>
          <a:p>
            <a:pPr>
              <a:defRPr/>
            </a:pPr>
            <a:endParaRPr lang="en-US" altLang="zh-TW">
              <a:solidFill>
                <a:srgbClr val="003366"/>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58FF3A38-12DF-42ED-AF5B-B2B0D46FCD4C}" type="slidenum">
              <a:rPr lang="zh-TW" altLang="en-US"/>
              <a:pPr>
                <a:defRPr/>
              </a:pPr>
              <a:t>‹#›</a:t>
            </a:fld>
            <a:endParaRPr lang="en-US" altLang="zh-TW"/>
          </a:p>
        </p:txBody>
      </p:sp>
    </p:spTree>
    <p:extLst>
      <p:ext uri="{BB962C8B-B14F-4D97-AF65-F5344CB8AC3E}">
        <p14:creationId xmlns:p14="http://schemas.microsoft.com/office/powerpoint/2010/main" val="3286895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a:t>按一下以編輯母片標題樣式</a:t>
            </a:r>
          </a:p>
        </p:txBody>
      </p:sp>
      <p:sp>
        <p:nvSpPr>
          <p:cNvPr id="3" name="Rectangle 14"/>
          <p:cNvSpPr>
            <a:spLocks noGrp="1" noChangeArrowheads="1"/>
          </p:cNvSpPr>
          <p:nvPr>
            <p:ph type="ftr" sz="quarter" idx="10"/>
          </p:nvPr>
        </p:nvSpPr>
        <p:spPr>
          <a:ln/>
        </p:spPr>
        <p:txBody>
          <a:bodyPr/>
          <a:lstStyle>
            <a:lvl1pPr>
              <a:defRPr/>
            </a:lvl1pPr>
          </a:lstStyle>
          <a:p>
            <a:pPr>
              <a:defRPr/>
            </a:pPr>
            <a:endParaRPr lang="en-US" altLang="zh-TW"/>
          </a:p>
        </p:txBody>
      </p:sp>
    </p:spTree>
    <p:extLst>
      <p:ext uri="{BB962C8B-B14F-4D97-AF65-F5344CB8AC3E}">
        <p14:creationId xmlns:p14="http://schemas.microsoft.com/office/powerpoint/2010/main" val="38825208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5" name="頁尾版面配置區 4"/>
          <p:cNvSpPr>
            <a:spLocks noGrp="1"/>
          </p:cNvSpPr>
          <p:nvPr>
            <p:ph type="ftr" sz="quarter" idx="11"/>
          </p:nvPr>
        </p:nvSpPr>
        <p:spPr/>
        <p:txBody>
          <a:bodyPr/>
          <a:lstStyle>
            <a:lvl1pPr>
              <a:defRPr/>
            </a:lvl1pPr>
          </a:lstStyle>
          <a:p>
            <a:pPr>
              <a:defRPr/>
            </a:pPr>
            <a:endParaRPr lang="en-US" altLang="zh-TW">
              <a:solidFill>
                <a:srgbClr val="003366"/>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19C95745-170D-48D7-BB87-7ED2983BA91C}" type="slidenum">
              <a:rPr lang="zh-TW" altLang="en-US"/>
              <a:pPr>
                <a:defRPr/>
              </a:pPr>
              <a:t>‹#›</a:t>
            </a:fld>
            <a:endParaRPr lang="en-US" altLang="zh-TW"/>
          </a:p>
        </p:txBody>
      </p:sp>
    </p:spTree>
    <p:extLst>
      <p:ext uri="{BB962C8B-B14F-4D97-AF65-F5344CB8AC3E}">
        <p14:creationId xmlns:p14="http://schemas.microsoft.com/office/powerpoint/2010/main" val="21113565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9144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9911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6" name="頁尾版面配置區 5"/>
          <p:cNvSpPr>
            <a:spLocks noGrp="1"/>
          </p:cNvSpPr>
          <p:nvPr>
            <p:ph type="ftr" sz="quarter" idx="11"/>
          </p:nvPr>
        </p:nvSpPr>
        <p:spPr/>
        <p:txBody>
          <a:bodyPr/>
          <a:lstStyle>
            <a:lvl1pPr>
              <a:defRPr/>
            </a:lvl1pPr>
          </a:lstStyle>
          <a:p>
            <a:pPr>
              <a:defRPr/>
            </a:pPr>
            <a:endParaRPr lang="en-US" altLang="zh-TW">
              <a:solidFill>
                <a:srgbClr val="003366"/>
              </a:solidFill>
            </a:endParaRPr>
          </a:p>
        </p:txBody>
      </p:sp>
      <p:sp>
        <p:nvSpPr>
          <p:cNvPr id="7" name="投影片編號版面配置區 6"/>
          <p:cNvSpPr>
            <a:spLocks noGrp="1"/>
          </p:cNvSpPr>
          <p:nvPr>
            <p:ph type="sldNum" sz="quarter" idx="12"/>
          </p:nvPr>
        </p:nvSpPr>
        <p:spPr/>
        <p:txBody>
          <a:bodyPr/>
          <a:lstStyle>
            <a:lvl1pPr>
              <a:defRPr/>
            </a:lvl1pPr>
          </a:lstStyle>
          <a:p>
            <a:pPr>
              <a:defRPr/>
            </a:pPr>
            <a:fld id="{3DA81A97-8389-461E-9779-94F4057476CB}" type="slidenum">
              <a:rPr lang="zh-TW" altLang="en-US"/>
              <a:pPr>
                <a:defRPr/>
              </a:pPr>
              <a:t>‹#›</a:t>
            </a:fld>
            <a:endParaRPr lang="en-US" altLang="zh-TW"/>
          </a:p>
        </p:txBody>
      </p:sp>
    </p:spTree>
    <p:extLst>
      <p:ext uri="{BB962C8B-B14F-4D97-AF65-F5344CB8AC3E}">
        <p14:creationId xmlns:p14="http://schemas.microsoft.com/office/powerpoint/2010/main" val="30518125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8" name="頁尾版面配置區 7"/>
          <p:cNvSpPr>
            <a:spLocks noGrp="1"/>
          </p:cNvSpPr>
          <p:nvPr>
            <p:ph type="ftr" sz="quarter" idx="11"/>
          </p:nvPr>
        </p:nvSpPr>
        <p:spPr/>
        <p:txBody>
          <a:bodyPr/>
          <a:lstStyle>
            <a:lvl1pPr>
              <a:defRPr/>
            </a:lvl1pPr>
          </a:lstStyle>
          <a:p>
            <a:pPr>
              <a:defRPr/>
            </a:pPr>
            <a:endParaRPr lang="en-US" altLang="zh-TW">
              <a:solidFill>
                <a:srgbClr val="003366"/>
              </a:solidFill>
            </a:endParaRPr>
          </a:p>
        </p:txBody>
      </p:sp>
      <p:sp>
        <p:nvSpPr>
          <p:cNvPr id="9" name="投影片編號版面配置區 8"/>
          <p:cNvSpPr>
            <a:spLocks noGrp="1"/>
          </p:cNvSpPr>
          <p:nvPr>
            <p:ph type="sldNum" sz="quarter" idx="12"/>
          </p:nvPr>
        </p:nvSpPr>
        <p:spPr/>
        <p:txBody>
          <a:bodyPr/>
          <a:lstStyle>
            <a:lvl1pPr>
              <a:defRPr/>
            </a:lvl1pPr>
          </a:lstStyle>
          <a:p>
            <a:pPr>
              <a:defRPr/>
            </a:pPr>
            <a:fld id="{BE20172A-86DA-4E38-A027-8279E5CB2856}" type="slidenum">
              <a:rPr lang="zh-TW" altLang="en-US"/>
              <a:pPr>
                <a:defRPr/>
              </a:pPr>
              <a:t>‹#›</a:t>
            </a:fld>
            <a:endParaRPr lang="en-US" altLang="zh-TW"/>
          </a:p>
        </p:txBody>
      </p:sp>
    </p:spTree>
    <p:extLst>
      <p:ext uri="{BB962C8B-B14F-4D97-AF65-F5344CB8AC3E}">
        <p14:creationId xmlns:p14="http://schemas.microsoft.com/office/powerpoint/2010/main" val="11907644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4" name="頁尾版面配置區 3"/>
          <p:cNvSpPr>
            <a:spLocks noGrp="1"/>
          </p:cNvSpPr>
          <p:nvPr>
            <p:ph type="ftr" sz="quarter" idx="11"/>
          </p:nvPr>
        </p:nvSpPr>
        <p:spPr/>
        <p:txBody>
          <a:bodyPr/>
          <a:lstStyle>
            <a:lvl1pPr>
              <a:defRPr/>
            </a:lvl1pPr>
          </a:lstStyle>
          <a:p>
            <a:pPr>
              <a:defRPr/>
            </a:pPr>
            <a:endParaRPr lang="en-US" altLang="zh-TW">
              <a:solidFill>
                <a:srgbClr val="003366"/>
              </a:solidFill>
            </a:endParaRPr>
          </a:p>
        </p:txBody>
      </p:sp>
      <p:sp>
        <p:nvSpPr>
          <p:cNvPr id="5" name="投影片編號版面配置區 4"/>
          <p:cNvSpPr>
            <a:spLocks noGrp="1"/>
          </p:cNvSpPr>
          <p:nvPr>
            <p:ph type="sldNum" sz="quarter" idx="12"/>
          </p:nvPr>
        </p:nvSpPr>
        <p:spPr/>
        <p:txBody>
          <a:bodyPr/>
          <a:lstStyle>
            <a:lvl1pPr>
              <a:defRPr/>
            </a:lvl1pPr>
          </a:lstStyle>
          <a:p>
            <a:pPr>
              <a:defRPr/>
            </a:pPr>
            <a:fld id="{4E6A78BD-A953-454D-A75E-35D8287B4B2B}" type="slidenum">
              <a:rPr lang="zh-TW" altLang="en-US"/>
              <a:pPr>
                <a:defRPr/>
              </a:pPr>
              <a:t>‹#›</a:t>
            </a:fld>
            <a:endParaRPr lang="en-US" altLang="zh-TW"/>
          </a:p>
        </p:txBody>
      </p:sp>
    </p:spTree>
    <p:extLst>
      <p:ext uri="{BB962C8B-B14F-4D97-AF65-F5344CB8AC3E}">
        <p14:creationId xmlns:p14="http://schemas.microsoft.com/office/powerpoint/2010/main" val="27907708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3" name="頁尾版面配置區 2"/>
          <p:cNvSpPr>
            <a:spLocks noGrp="1"/>
          </p:cNvSpPr>
          <p:nvPr>
            <p:ph type="ftr" sz="quarter" idx="11"/>
          </p:nvPr>
        </p:nvSpPr>
        <p:spPr/>
        <p:txBody>
          <a:bodyPr/>
          <a:lstStyle>
            <a:lvl1pPr>
              <a:defRPr/>
            </a:lvl1pPr>
          </a:lstStyle>
          <a:p>
            <a:pPr>
              <a:defRPr/>
            </a:pPr>
            <a:endParaRPr lang="en-US" altLang="zh-TW">
              <a:solidFill>
                <a:srgbClr val="003366"/>
              </a:solidFill>
            </a:endParaRPr>
          </a:p>
        </p:txBody>
      </p:sp>
      <p:sp>
        <p:nvSpPr>
          <p:cNvPr id="4" name="投影片編號版面配置區 3"/>
          <p:cNvSpPr>
            <a:spLocks noGrp="1"/>
          </p:cNvSpPr>
          <p:nvPr>
            <p:ph type="sldNum" sz="quarter" idx="12"/>
          </p:nvPr>
        </p:nvSpPr>
        <p:spPr/>
        <p:txBody>
          <a:bodyPr/>
          <a:lstStyle>
            <a:lvl1pPr>
              <a:defRPr/>
            </a:lvl1pPr>
          </a:lstStyle>
          <a:p>
            <a:pPr>
              <a:defRPr/>
            </a:pPr>
            <a:fld id="{AF135561-BEC5-4970-8524-FBD937B37EA2}" type="slidenum">
              <a:rPr lang="zh-TW" altLang="en-US"/>
              <a:pPr>
                <a:defRPr/>
              </a:pPr>
              <a:t>‹#›</a:t>
            </a:fld>
            <a:endParaRPr lang="en-US" altLang="zh-TW"/>
          </a:p>
        </p:txBody>
      </p:sp>
    </p:spTree>
    <p:extLst>
      <p:ext uri="{BB962C8B-B14F-4D97-AF65-F5344CB8AC3E}">
        <p14:creationId xmlns:p14="http://schemas.microsoft.com/office/powerpoint/2010/main" val="40998732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6" name="頁尾版面配置區 5"/>
          <p:cNvSpPr>
            <a:spLocks noGrp="1"/>
          </p:cNvSpPr>
          <p:nvPr>
            <p:ph type="ftr" sz="quarter" idx="11"/>
          </p:nvPr>
        </p:nvSpPr>
        <p:spPr/>
        <p:txBody>
          <a:bodyPr/>
          <a:lstStyle>
            <a:lvl1pPr>
              <a:defRPr/>
            </a:lvl1pPr>
          </a:lstStyle>
          <a:p>
            <a:pPr>
              <a:defRPr/>
            </a:pPr>
            <a:endParaRPr lang="en-US" altLang="zh-TW">
              <a:solidFill>
                <a:srgbClr val="003366"/>
              </a:solidFill>
            </a:endParaRPr>
          </a:p>
        </p:txBody>
      </p:sp>
      <p:sp>
        <p:nvSpPr>
          <p:cNvPr id="7" name="投影片編號版面配置區 6"/>
          <p:cNvSpPr>
            <a:spLocks noGrp="1"/>
          </p:cNvSpPr>
          <p:nvPr>
            <p:ph type="sldNum" sz="quarter" idx="12"/>
          </p:nvPr>
        </p:nvSpPr>
        <p:spPr/>
        <p:txBody>
          <a:bodyPr/>
          <a:lstStyle>
            <a:lvl1pPr>
              <a:defRPr/>
            </a:lvl1pPr>
          </a:lstStyle>
          <a:p>
            <a:pPr>
              <a:defRPr/>
            </a:pPr>
            <a:fld id="{8068F024-3B41-44A1-BA14-2CE2700807BF}" type="slidenum">
              <a:rPr lang="zh-TW" altLang="en-US"/>
              <a:pPr>
                <a:defRPr/>
              </a:pPr>
              <a:t>‹#›</a:t>
            </a:fld>
            <a:endParaRPr lang="en-US" altLang="zh-TW"/>
          </a:p>
        </p:txBody>
      </p:sp>
    </p:spTree>
    <p:extLst>
      <p:ext uri="{BB962C8B-B14F-4D97-AF65-F5344CB8AC3E}">
        <p14:creationId xmlns:p14="http://schemas.microsoft.com/office/powerpoint/2010/main" val="3439453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6" name="頁尾版面配置區 5"/>
          <p:cNvSpPr>
            <a:spLocks noGrp="1"/>
          </p:cNvSpPr>
          <p:nvPr>
            <p:ph type="ftr" sz="quarter" idx="11"/>
          </p:nvPr>
        </p:nvSpPr>
        <p:spPr/>
        <p:txBody>
          <a:bodyPr/>
          <a:lstStyle>
            <a:lvl1pPr>
              <a:defRPr/>
            </a:lvl1pPr>
          </a:lstStyle>
          <a:p>
            <a:pPr>
              <a:defRPr/>
            </a:pPr>
            <a:endParaRPr lang="en-US" altLang="zh-TW">
              <a:solidFill>
                <a:srgbClr val="003366"/>
              </a:solidFill>
            </a:endParaRPr>
          </a:p>
        </p:txBody>
      </p:sp>
      <p:sp>
        <p:nvSpPr>
          <p:cNvPr id="7" name="投影片編號版面配置區 6"/>
          <p:cNvSpPr>
            <a:spLocks noGrp="1"/>
          </p:cNvSpPr>
          <p:nvPr>
            <p:ph type="sldNum" sz="quarter" idx="12"/>
          </p:nvPr>
        </p:nvSpPr>
        <p:spPr/>
        <p:txBody>
          <a:bodyPr/>
          <a:lstStyle>
            <a:lvl1pPr>
              <a:defRPr/>
            </a:lvl1pPr>
          </a:lstStyle>
          <a:p>
            <a:pPr>
              <a:defRPr/>
            </a:pPr>
            <a:fld id="{DE634C92-968E-4939-AEFB-83089D9196A6}" type="slidenum">
              <a:rPr lang="zh-TW" altLang="en-US"/>
              <a:pPr>
                <a:defRPr/>
              </a:pPr>
              <a:t>‹#›</a:t>
            </a:fld>
            <a:endParaRPr lang="en-US" altLang="zh-TW"/>
          </a:p>
        </p:txBody>
      </p:sp>
    </p:spTree>
    <p:extLst>
      <p:ext uri="{BB962C8B-B14F-4D97-AF65-F5344CB8AC3E}">
        <p14:creationId xmlns:p14="http://schemas.microsoft.com/office/powerpoint/2010/main" val="10657710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5" name="頁尾版面配置區 4"/>
          <p:cNvSpPr>
            <a:spLocks noGrp="1"/>
          </p:cNvSpPr>
          <p:nvPr>
            <p:ph type="ftr" sz="quarter" idx="11"/>
          </p:nvPr>
        </p:nvSpPr>
        <p:spPr/>
        <p:txBody>
          <a:bodyPr/>
          <a:lstStyle>
            <a:lvl1pPr>
              <a:defRPr/>
            </a:lvl1pPr>
          </a:lstStyle>
          <a:p>
            <a:pPr>
              <a:defRPr/>
            </a:pPr>
            <a:endParaRPr lang="en-US" altLang="zh-TW">
              <a:solidFill>
                <a:srgbClr val="003366"/>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6A92EFCA-20E9-4CC7-A00F-794A2E5064E1}" type="slidenum">
              <a:rPr lang="zh-TW" altLang="en-US"/>
              <a:pPr>
                <a:defRPr/>
              </a:pPr>
              <a:t>‹#›</a:t>
            </a:fld>
            <a:endParaRPr lang="en-US" altLang="zh-TW"/>
          </a:p>
        </p:txBody>
      </p:sp>
    </p:spTree>
    <p:extLst>
      <p:ext uri="{BB962C8B-B14F-4D97-AF65-F5344CB8AC3E}">
        <p14:creationId xmlns:p14="http://schemas.microsoft.com/office/powerpoint/2010/main" val="18175853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915150" y="762000"/>
            <a:ext cx="2000250" cy="533400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914400" y="762000"/>
            <a:ext cx="5848350" cy="533400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5" name="頁尾版面配置區 4"/>
          <p:cNvSpPr>
            <a:spLocks noGrp="1"/>
          </p:cNvSpPr>
          <p:nvPr>
            <p:ph type="ftr" sz="quarter" idx="11"/>
          </p:nvPr>
        </p:nvSpPr>
        <p:spPr/>
        <p:txBody>
          <a:bodyPr/>
          <a:lstStyle>
            <a:lvl1pPr>
              <a:defRPr/>
            </a:lvl1pPr>
          </a:lstStyle>
          <a:p>
            <a:pPr>
              <a:defRPr/>
            </a:pPr>
            <a:endParaRPr lang="en-US" altLang="zh-TW">
              <a:solidFill>
                <a:srgbClr val="003366"/>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DD9A03EC-C5BF-4FD9-83BF-81F36425512E}" type="slidenum">
              <a:rPr lang="zh-TW" altLang="en-US"/>
              <a:pPr>
                <a:defRPr/>
              </a:pPr>
              <a:t>‹#›</a:t>
            </a:fld>
            <a:endParaRPr lang="en-US" altLang="zh-TW"/>
          </a:p>
        </p:txBody>
      </p:sp>
    </p:spTree>
    <p:extLst>
      <p:ext uri="{BB962C8B-B14F-4D97-AF65-F5344CB8AC3E}">
        <p14:creationId xmlns:p14="http://schemas.microsoft.com/office/powerpoint/2010/main" val="22572961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914400" y="762000"/>
            <a:ext cx="80010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914400" y="2362200"/>
            <a:ext cx="3924300" cy="3733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991100" y="2362200"/>
            <a:ext cx="3924300" cy="3733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6" name="頁尾版面配置區 5"/>
          <p:cNvSpPr>
            <a:spLocks noGrp="1"/>
          </p:cNvSpPr>
          <p:nvPr>
            <p:ph type="ftr" sz="quarter" idx="11"/>
          </p:nvPr>
        </p:nvSpPr>
        <p:spPr/>
        <p:txBody>
          <a:bodyPr/>
          <a:lstStyle>
            <a:lvl1pPr>
              <a:defRPr/>
            </a:lvl1pPr>
          </a:lstStyle>
          <a:p>
            <a:pPr>
              <a:defRPr/>
            </a:pPr>
            <a:endParaRPr lang="en-US" altLang="zh-TW">
              <a:solidFill>
                <a:srgbClr val="003366"/>
              </a:solidFill>
            </a:endParaRPr>
          </a:p>
        </p:txBody>
      </p:sp>
      <p:sp>
        <p:nvSpPr>
          <p:cNvPr id="7" name="投影片編號版面配置區 6"/>
          <p:cNvSpPr>
            <a:spLocks noGrp="1"/>
          </p:cNvSpPr>
          <p:nvPr>
            <p:ph type="sldNum" sz="quarter" idx="12"/>
          </p:nvPr>
        </p:nvSpPr>
        <p:spPr/>
        <p:txBody>
          <a:bodyPr/>
          <a:lstStyle>
            <a:lvl1pPr>
              <a:defRPr/>
            </a:lvl1pPr>
          </a:lstStyle>
          <a:p>
            <a:pPr>
              <a:defRPr/>
            </a:pPr>
            <a:fld id="{0233BEE7-54E4-46B9-86C5-C1DDF7FC1507}" type="slidenum">
              <a:rPr lang="zh-TW" altLang="en-US"/>
              <a:pPr>
                <a:defRPr/>
              </a:pPr>
              <a:t>‹#›</a:t>
            </a:fld>
            <a:endParaRPr lang="en-US" altLang="zh-TW"/>
          </a:p>
        </p:txBody>
      </p:sp>
    </p:spTree>
    <p:extLst>
      <p:ext uri="{BB962C8B-B14F-4D97-AF65-F5344CB8AC3E}">
        <p14:creationId xmlns:p14="http://schemas.microsoft.com/office/powerpoint/2010/main" val="4064837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4"/>
          <p:cNvSpPr>
            <a:spLocks noGrp="1" noChangeArrowheads="1"/>
          </p:cNvSpPr>
          <p:nvPr>
            <p:ph type="ftr" sz="quarter" idx="10"/>
          </p:nvPr>
        </p:nvSpPr>
        <p:spPr>
          <a:ln/>
        </p:spPr>
        <p:txBody>
          <a:bodyPr/>
          <a:lstStyle>
            <a:lvl1pPr>
              <a:defRPr/>
            </a:lvl1pPr>
          </a:lstStyle>
          <a:p>
            <a:pPr>
              <a:defRPr/>
            </a:pPr>
            <a:endParaRPr lang="en-US" altLang="zh-TW"/>
          </a:p>
        </p:txBody>
      </p:sp>
    </p:spTree>
    <p:extLst>
      <p:ext uri="{BB962C8B-B14F-4D97-AF65-F5344CB8AC3E}">
        <p14:creationId xmlns:p14="http://schemas.microsoft.com/office/powerpoint/2010/main" val="198250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14"/>
          <p:cNvSpPr>
            <a:spLocks noGrp="1" noChangeArrowheads="1"/>
          </p:cNvSpPr>
          <p:nvPr>
            <p:ph type="ftr" sz="quarter" idx="10"/>
          </p:nvPr>
        </p:nvSpPr>
        <p:spPr>
          <a:ln/>
        </p:spPr>
        <p:txBody>
          <a:bodyPr/>
          <a:lstStyle>
            <a:lvl1pPr>
              <a:defRPr/>
            </a:lvl1pPr>
          </a:lstStyle>
          <a:p>
            <a:pPr>
              <a:defRPr/>
            </a:pPr>
            <a:endParaRPr lang="en-US" altLang="zh-TW"/>
          </a:p>
        </p:txBody>
      </p:sp>
    </p:spTree>
    <p:extLst>
      <p:ext uri="{BB962C8B-B14F-4D97-AF65-F5344CB8AC3E}">
        <p14:creationId xmlns:p14="http://schemas.microsoft.com/office/powerpoint/2010/main" val="354036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14"/>
          <p:cNvSpPr>
            <a:spLocks noGrp="1" noChangeArrowheads="1"/>
          </p:cNvSpPr>
          <p:nvPr>
            <p:ph type="ftr" sz="quarter" idx="10"/>
          </p:nvPr>
        </p:nvSpPr>
        <p:spPr>
          <a:ln/>
        </p:spPr>
        <p:txBody>
          <a:bodyPr/>
          <a:lstStyle>
            <a:lvl1pPr>
              <a:defRPr/>
            </a:lvl1pPr>
          </a:lstStyle>
          <a:p>
            <a:pPr>
              <a:defRPr/>
            </a:pPr>
            <a:endParaRPr lang="en-US" altLang="zh-TW"/>
          </a:p>
        </p:txBody>
      </p:sp>
    </p:spTree>
    <p:extLst>
      <p:ext uri="{BB962C8B-B14F-4D97-AF65-F5344CB8AC3E}">
        <p14:creationId xmlns:p14="http://schemas.microsoft.com/office/powerpoint/2010/main" val="322925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4.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4.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body" idx="1"/>
          </p:nvPr>
        </p:nvSpPr>
        <p:spPr bwMode="auto">
          <a:xfrm>
            <a:off x="914400" y="2362200"/>
            <a:ext cx="80010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38" name="Rectangle 14"/>
          <p:cNvSpPr>
            <a:spLocks noGrp="1" noChangeArrowheads="1"/>
          </p:cNvSpPr>
          <p:nvPr>
            <p:ph type="ftr" sz="quarter" idx="3"/>
          </p:nvPr>
        </p:nvSpPr>
        <p:spPr bwMode="auto">
          <a:xfrm>
            <a:off x="2936875" y="6529388"/>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ctr" eaLnBrk="1" hangingPunct="1">
              <a:defRPr kumimoji="0" sz="1400">
                <a:latin typeface="+mn-lt"/>
              </a:defRPr>
            </a:lvl1pPr>
          </a:lstStyle>
          <a:p>
            <a:pPr>
              <a:defRPr/>
            </a:pPr>
            <a:endParaRPr lang="en-US" altLang="zh-TW"/>
          </a:p>
        </p:txBody>
      </p:sp>
    </p:spTree>
  </p:cSld>
  <p:clrMap bg1="lt1" tx1="dk1" bg2="lt2" tx2="dk2" accent1="accent1" accent2="accent2" accent3="accent3" accent4="accent4" accent5="accent5" accent6="accent6" hlink="hlink" folHlink="folHlink"/>
  <p:sldLayoutIdLst>
    <p:sldLayoutId id="2147487134" r:id="rId1"/>
    <p:sldLayoutId id="2147487108" r:id="rId2"/>
    <p:sldLayoutId id="2147487109" r:id="rId3"/>
    <p:sldLayoutId id="2147487110" r:id="rId4"/>
    <p:sldLayoutId id="2147487111" r:id="rId5"/>
    <p:sldLayoutId id="2147487112" r:id="rId6"/>
    <p:sldLayoutId id="2147487113" r:id="rId7"/>
    <p:sldLayoutId id="2147487114" r:id="rId8"/>
    <p:sldLayoutId id="2147487115" r:id="rId9"/>
    <p:sldLayoutId id="2147487116" r:id="rId10"/>
    <p:sldLayoutId id="2147487117" r:id="rId11"/>
  </p:sldLayoutIdLst>
  <p:txStyles>
    <p:title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pitchFamily="18"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pitchFamily="18"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pitchFamily="18"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pitchFamily="18"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pitchFamily="18"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pitchFamily="18"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pitchFamily="18"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053"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400" b="1">
                <a:solidFill>
                  <a:srgbClr val="AD1F1F"/>
                </a:solidFill>
                <a:effectLst>
                  <a:outerShdw blurRad="38100" dist="38100" dir="2700000" algn="tl">
                    <a:srgbClr val="C0C0C0"/>
                  </a:outerShdw>
                </a:effectLst>
              </a:defRPr>
            </a:lvl1pPr>
          </a:lstStyle>
          <a:p>
            <a:pPr>
              <a:defRPr/>
            </a:pPr>
            <a:fld id="{1E693FDA-4129-4A31-9159-46B8B97DB66C}" type="slidenum">
              <a:rPr lang="en-US" altLang="zh-TW"/>
              <a:pPr>
                <a:defRPr/>
              </a:pPr>
              <a:t>‹#›</a:t>
            </a:fld>
            <a:endParaRPr lang="en-US" altLang="zh-TW"/>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a:t>按一下以編輯母片標題樣式</a:t>
            </a:r>
            <a:endParaRPr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Tree>
  </p:cSld>
  <p:clrMap bg1="lt1" tx1="dk1" bg2="lt2" tx2="dk2" accent1="accent1" accent2="accent2" accent3="accent3" accent4="accent4" accent5="accent5" accent6="accent6" hlink="hlink" folHlink="folHlink"/>
  <p:sldLayoutIdLst>
    <p:sldLayoutId id="2147487135" r:id="rId1"/>
    <p:sldLayoutId id="2147487136" r:id="rId2"/>
    <p:sldLayoutId id="2147487137" r:id="rId3"/>
    <p:sldLayoutId id="2147487118" r:id="rId4"/>
    <p:sldLayoutId id="2147487138" r:id="rId5"/>
    <p:sldLayoutId id="2147487119" r:id="rId6"/>
    <p:sldLayoutId id="2147487139" r:id="rId7"/>
    <p:sldLayoutId id="2147487140" r:id="rId8"/>
    <p:sldLayoutId id="2147487141" r:id="rId9"/>
    <p:sldLayoutId id="2147487120" r:id="rId10"/>
    <p:sldLayoutId id="2147487142" r:id="rId11"/>
    <p:sldLayoutId id="2147487121" r:id="rId12"/>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3077"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400" b="1">
                <a:solidFill>
                  <a:srgbClr val="AD1F1F"/>
                </a:solidFill>
                <a:effectLst>
                  <a:outerShdw blurRad="38100" dist="38100" dir="2700000" algn="tl">
                    <a:srgbClr val="C0C0C0"/>
                  </a:outerShdw>
                </a:effectLst>
              </a:defRPr>
            </a:lvl1pPr>
          </a:lstStyle>
          <a:p>
            <a:pPr>
              <a:defRPr/>
            </a:pPr>
            <a:fld id="{B3158A1A-2730-412B-9680-90D15FC9F34D}" type="slidenum">
              <a:rPr lang="en-US" altLang="zh-TW"/>
              <a:pPr>
                <a:defRPr/>
              </a:pPr>
              <a:t>‹#›</a:t>
            </a:fld>
            <a:endParaRPr lang="en-US" altLang="zh-TW"/>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a:t>按一下以編輯母片標題樣式</a:t>
            </a:r>
            <a:endParaRPr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Tree>
  </p:cSld>
  <p:clrMap bg1="lt1" tx1="dk1" bg2="lt2" tx2="dk2" accent1="accent1" accent2="accent2" accent3="accent3" accent4="accent4" accent5="accent5" accent6="accent6" hlink="hlink" folHlink="folHlink"/>
  <p:sldLayoutIdLst>
    <p:sldLayoutId id="2147487143" r:id="rId1"/>
    <p:sldLayoutId id="2147487144" r:id="rId2"/>
    <p:sldLayoutId id="2147487145" r:id="rId3"/>
    <p:sldLayoutId id="2147487146" r:id="rId4"/>
    <p:sldLayoutId id="2147487147" r:id="rId5"/>
    <p:sldLayoutId id="2147487148" r:id="rId6"/>
    <p:sldLayoutId id="2147487149" r:id="rId7"/>
    <p:sldLayoutId id="2147487150" r:id="rId8"/>
    <p:sldLayoutId id="2147487151" r:id="rId9"/>
    <p:sldLayoutId id="2147487152" r:id="rId10"/>
    <p:sldLayoutId id="2147487153" r:id="rId11"/>
    <p:sldLayoutId id="2147487154" r:id="rId12"/>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029"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600" b="1">
                <a:solidFill>
                  <a:schemeClr val="hlink"/>
                </a:solidFill>
                <a:effectLst>
                  <a:outerShdw blurRad="38100" dist="38100" dir="2700000" algn="tl">
                    <a:srgbClr val="C0C0C0"/>
                  </a:outerShdw>
                </a:effectLst>
              </a:defRPr>
            </a:lvl1pPr>
          </a:lstStyle>
          <a:p>
            <a:pPr>
              <a:defRPr/>
            </a:pPr>
            <a:fld id="{937DE226-9F7F-4155-805A-18B1E4AC43B9}" type="slidenum">
              <a:rPr lang="en-US" altLang="zh-TW">
                <a:solidFill>
                  <a:srgbClr val="AD1F1F"/>
                </a:solidFill>
              </a:rPr>
              <a:pPr>
                <a:defRPr/>
              </a:pPr>
              <a:t>‹#›</a:t>
            </a:fld>
            <a:endParaRPr lang="en-US" altLang="zh-TW">
              <a:solidFill>
                <a:srgbClr val="AD1F1F"/>
              </a:solidFill>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a:t>按一下以編輯母片標題樣式</a:t>
            </a:r>
            <a:endParaRPr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Tree>
    <p:extLst>
      <p:ext uri="{BB962C8B-B14F-4D97-AF65-F5344CB8AC3E}">
        <p14:creationId xmlns:p14="http://schemas.microsoft.com/office/powerpoint/2010/main" val="939466315"/>
      </p:ext>
    </p:extLst>
  </p:cSld>
  <p:clrMap bg1="lt1" tx1="dk1" bg2="lt2" tx2="dk2" accent1="accent1" accent2="accent2" accent3="accent3" accent4="accent4" accent5="accent5" accent6="accent6" hlink="hlink" folHlink="folHlink"/>
  <p:sldLayoutIdLst>
    <p:sldLayoutId id="2147487339" r:id="rId1"/>
    <p:sldLayoutId id="2147487340" r:id="rId2"/>
    <p:sldLayoutId id="2147487341" r:id="rId3"/>
    <p:sldLayoutId id="2147487342" r:id="rId4"/>
    <p:sldLayoutId id="2147487343" r:id="rId5"/>
    <p:sldLayoutId id="2147487344" r:id="rId6"/>
    <p:sldLayoutId id="2147487345" r:id="rId7"/>
    <p:sldLayoutId id="2147487346" r:id="rId8"/>
    <p:sldLayoutId id="2147487347" r:id="rId9"/>
    <p:sldLayoutId id="2147487348" r:id="rId10"/>
    <p:sldLayoutId id="2147487349" r:id="rId11"/>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kumimoji="0" lang="en-US">
              <a:solidFill>
                <a:prstClr val="black"/>
              </a:solidFill>
              <a:ea typeface="新細明體" charset="-120"/>
            </a:endParaRPr>
          </a:p>
        </p:txBody>
      </p:sp>
      <p:sp>
        <p:nvSpPr>
          <p:cNvPr id="6149"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rgbClr val="F0A22E">
                    <a:shade val="75000"/>
                  </a:srgbClr>
                </a:solidFill>
                <a:ea typeface="新細明體" charset="-120"/>
              </a:defRPr>
            </a:lvl1pPr>
          </a:lstStyle>
          <a:p>
            <a:pPr>
              <a:defRPr/>
            </a:pPr>
            <a:endParaRPr lang="en-US" altLang="zh-TW"/>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rgbClr val="F0A22E">
                    <a:shade val="75000"/>
                  </a:srgbClr>
                </a:solidFill>
                <a:ea typeface="新細明體" charset="-120"/>
              </a:defRPr>
            </a:lvl1pPr>
          </a:lstStyle>
          <a:p>
            <a:pPr>
              <a:defRPr/>
            </a:pPr>
            <a:endParaRPr lang="en-US" altLang="zh-TW"/>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defRPr>
            </a:lvl1pPr>
          </a:lstStyle>
          <a:p>
            <a:pPr>
              <a:defRPr/>
            </a:pPr>
            <a:fld id="{3F57BDDB-DB52-41BB-A284-271D66D11CCA}" type="slidenum">
              <a:rPr lang="zh-TW" altLang="en-US"/>
              <a:pPr>
                <a:defRPr/>
              </a:pPr>
              <a:t>‹#›</a:t>
            </a:fld>
            <a:endParaRPr lang="en-US" altLang="zh-TW"/>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a:t>按一下以編輯母片標題樣式</a:t>
            </a:r>
            <a:endParaRPr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kumimoji="0" lang="en-US">
              <a:solidFill>
                <a:prstClr val="black"/>
              </a:solidFill>
              <a:ea typeface="新細明體" charset="-120"/>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kumimoji="0" lang="en-US">
              <a:solidFill>
                <a:prstClr val="black"/>
              </a:solidFill>
              <a:ea typeface="新細明體" charset="-120"/>
            </a:endParaRPr>
          </a:p>
        </p:txBody>
      </p:sp>
    </p:spTree>
    <p:extLst>
      <p:ext uri="{BB962C8B-B14F-4D97-AF65-F5344CB8AC3E}">
        <p14:creationId xmlns:p14="http://schemas.microsoft.com/office/powerpoint/2010/main" val="811247146"/>
      </p:ext>
    </p:extLst>
  </p:cSld>
  <p:clrMap bg1="lt1" tx1="dk1" bg2="lt2" tx2="dk2" accent1="accent1" accent2="accent2" accent3="accent3" accent4="accent4" accent5="accent5" accent6="accent6" hlink="hlink" folHlink="folHlink"/>
  <p:sldLayoutIdLst>
    <p:sldLayoutId id="2147487351" r:id="rId1"/>
    <p:sldLayoutId id="2147487352" r:id="rId2"/>
    <p:sldLayoutId id="2147487353" r:id="rId3"/>
    <p:sldLayoutId id="2147487354" r:id="rId4"/>
    <p:sldLayoutId id="2147487355" r:id="rId5"/>
    <p:sldLayoutId id="2147487356" r:id="rId6"/>
    <p:sldLayoutId id="2147487357" r:id="rId7"/>
    <p:sldLayoutId id="2147487358" r:id="rId8"/>
    <p:sldLayoutId id="2147487359" r:id="rId9"/>
    <p:sldLayoutId id="2147487360" r:id="rId10"/>
    <p:sldLayoutId id="2147487361" r:id="rId11"/>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026" name="Group 22"/>
          <p:cNvGrpSpPr>
            <a:grpSpLocks/>
          </p:cNvGrpSpPr>
          <p:nvPr/>
        </p:nvGrpSpPr>
        <p:grpSpPr bwMode="auto">
          <a:xfrm>
            <a:off x="0" y="0"/>
            <a:ext cx="3200400" cy="6858000"/>
            <a:chOff x="0" y="0"/>
            <a:chExt cx="2016" cy="4320"/>
          </a:xfrm>
        </p:grpSpPr>
        <p:sp>
          <p:nvSpPr>
            <p:cNvPr id="1036" name="Rectangle 3"/>
            <p:cNvSpPr>
              <a:spLocks noChangeArrowheads="1"/>
            </p:cNvSpPr>
            <p:nvPr/>
          </p:nvSpPr>
          <p:spPr bwMode="auto">
            <a:xfrm>
              <a:off x="0" y="0"/>
              <a:ext cx="480" cy="432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sp>
          <p:nvSpPr>
            <p:cNvPr id="2" name="Rectangle 4"/>
            <p:cNvSpPr>
              <a:spLocks noChangeArrowheads="1"/>
            </p:cNvSpPr>
            <p:nvPr/>
          </p:nvSpPr>
          <p:spPr bwMode="auto">
            <a:xfrm>
              <a:off x="432" y="0"/>
              <a:ext cx="1584" cy="67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grpSp>
      <p:sp>
        <p:nvSpPr>
          <p:cNvPr id="1027" name="AutoShape 5"/>
          <p:cNvSpPr>
            <a:spLocks noChangeArrowheads="1"/>
          </p:cNvSpPr>
          <p:nvPr/>
        </p:nvSpPr>
        <p:spPr bwMode="auto">
          <a:xfrm>
            <a:off x="762000" y="762000"/>
            <a:ext cx="5105400" cy="6096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ctr" eaLnBrk="1" hangingPunct="1">
              <a:defRPr/>
            </a:pPr>
            <a:endParaRPr lang="zh-TW" altLang="en-US">
              <a:solidFill>
                <a:srgbClr val="003366"/>
              </a:solidFill>
            </a:endParaRPr>
          </a:p>
        </p:txBody>
      </p:sp>
      <p:sp>
        <p:nvSpPr>
          <p:cNvPr id="1028" name="Rectangle 7"/>
          <p:cNvSpPr>
            <a:spLocks noGrp="1" noChangeArrowheads="1"/>
          </p:cNvSpPr>
          <p:nvPr>
            <p:ph type="title"/>
          </p:nvPr>
        </p:nvSpPr>
        <p:spPr bwMode="auto">
          <a:xfrm>
            <a:off x="914400" y="762000"/>
            <a:ext cx="8001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zh-TW" altLang="en-US"/>
              <a:t>按一下以編輯母片標題樣式</a:t>
            </a:r>
          </a:p>
        </p:txBody>
      </p:sp>
      <p:sp>
        <p:nvSpPr>
          <p:cNvPr id="1029" name="Rectangle 8"/>
          <p:cNvSpPr>
            <a:spLocks noGrp="1" noChangeArrowheads="1"/>
          </p:cNvSpPr>
          <p:nvPr>
            <p:ph type="body" idx="1"/>
          </p:nvPr>
        </p:nvSpPr>
        <p:spPr bwMode="auto">
          <a:xfrm>
            <a:off x="914400" y="2362200"/>
            <a:ext cx="80010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37" name="Rectangle 13"/>
          <p:cNvSpPr>
            <a:spLocks noGrp="1" noChangeArrowheads="1"/>
          </p:cNvSpPr>
          <p:nvPr>
            <p:ph type="dt" sz="half" idx="2"/>
          </p:nvPr>
        </p:nvSpPr>
        <p:spPr bwMode="auto">
          <a:xfrm>
            <a:off x="7010400" y="65532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r" eaLnBrk="1" hangingPunct="1">
              <a:defRPr kumimoji="0" sz="1400" b="1">
                <a:solidFill>
                  <a:srgbClr val="003399"/>
                </a:solidFill>
                <a:ea typeface="新細明體" charset="-120"/>
              </a:defRPr>
            </a:lvl1pPr>
          </a:lstStyle>
          <a:p>
            <a:pPr>
              <a:defRPr/>
            </a:pPr>
            <a:r>
              <a:rPr lang="zh-TW" altLang="en-US"/>
              <a:t>96.02.11</a:t>
            </a:r>
            <a:endParaRPr lang="en-US" altLang="zh-TW"/>
          </a:p>
        </p:txBody>
      </p:sp>
      <p:sp>
        <p:nvSpPr>
          <p:cNvPr id="1038" name="Rectangle 14"/>
          <p:cNvSpPr>
            <a:spLocks noGrp="1" noChangeArrowheads="1"/>
          </p:cNvSpPr>
          <p:nvPr>
            <p:ph type="ftr" sz="quarter" idx="3"/>
          </p:nvPr>
        </p:nvSpPr>
        <p:spPr bwMode="auto">
          <a:xfrm>
            <a:off x="2936875" y="6529388"/>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ctr" eaLnBrk="1" hangingPunct="1">
              <a:defRPr kumimoji="0" sz="1400">
                <a:latin typeface="+mn-lt"/>
                <a:ea typeface="新細明體" charset="-120"/>
              </a:defRPr>
            </a:lvl1pPr>
          </a:lstStyle>
          <a:p>
            <a:pPr>
              <a:defRPr/>
            </a:pPr>
            <a:endParaRPr lang="en-US" altLang="zh-TW">
              <a:solidFill>
                <a:srgbClr val="003366"/>
              </a:solidFill>
            </a:endParaRPr>
          </a:p>
        </p:txBody>
      </p:sp>
      <p:sp>
        <p:nvSpPr>
          <p:cNvPr id="1039" name="Rectangle 15"/>
          <p:cNvSpPr>
            <a:spLocks noGrp="1" noChangeArrowheads="1"/>
          </p:cNvSpPr>
          <p:nvPr>
            <p:ph type="sldNum" sz="quarter" idx="4"/>
          </p:nvPr>
        </p:nvSpPr>
        <p:spPr bwMode="auto">
          <a:xfrm>
            <a:off x="84138" y="6375400"/>
            <a:ext cx="587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1" compatLnSpc="1">
            <a:prstTxWarp prst="textNoShape">
              <a:avLst/>
            </a:prstTxWarp>
            <a:spAutoFit/>
          </a:bodyPr>
          <a:lstStyle>
            <a:lvl1pPr eaLnBrk="1" hangingPunct="1">
              <a:defRPr kumimoji="0" b="1">
                <a:solidFill>
                  <a:srgbClr val="003399"/>
                </a:solidFill>
              </a:defRPr>
            </a:lvl1pPr>
          </a:lstStyle>
          <a:p>
            <a:pPr>
              <a:defRPr/>
            </a:pPr>
            <a:fld id="{58E38ACE-F45D-4C84-A084-D8D628AFFF16}" type="slidenum">
              <a:rPr lang="zh-TW" altLang="en-US"/>
              <a:pPr>
                <a:defRPr/>
              </a:pPr>
              <a:t>‹#›</a:t>
            </a:fld>
            <a:endParaRPr lang="en-US" altLang="zh-TW"/>
          </a:p>
        </p:txBody>
      </p:sp>
      <p:grpSp>
        <p:nvGrpSpPr>
          <p:cNvPr id="1033" name="Group 21"/>
          <p:cNvGrpSpPr>
            <a:grpSpLocks/>
          </p:cNvGrpSpPr>
          <p:nvPr/>
        </p:nvGrpSpPr>
        <p:grpSpPr bwMode="auto">
          <a:xfrm>
            <a:off x="228600" y="1981200"/>
            <a:ext cx="7391400" cy="319088"/>
            <a:chOff x="144" y="1248"/>
            <a:chExt cx="4656" cy="201"/>
          </a:xfrm>
        </p:grpSpPr>
        <p:sp>
          <p:nvSpPr>
            <p:cNvPr id="1034" name="AutoShape 12"/>
            <p:cNvSpPr>
              <a:spLocks noChangeArrowheads="1"/>
            </p:cNvSpPr>
            <p:nvPr/>
          </p:nvSpPr>
          <p:spPr bwMode="auto">
            <a:xfrm>
              <a:off x="384" y="1248"/>
              <a:ext cx="4416" cy="200"/>
            </a:xfrm>
            <a:prstGeom prst="roundRect">
              <a:avLst>
                <a:gd name="adj" fmla="val 0"/>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sp>
          <p:nvSpPr>
            <p:cNvPr id="1035" name="AutoShape 20"/>
            <p:cNvSpPr>
              <a:spLocks noChangeArrowheads="1"/>
            </p:cNvSpPr>
            <p:nvPr/>
          </p:nvSpPr>
          <p:spPr bwMode="auto">
            <a:xfrm flipH="1">
              <a:off x="144" y="1248"/>
              <a:ext cx="248" cy="201"/>
            </a:xfrm>
            <a:prstGeom prst="flowChartDelay">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grpSp>
    </p:spTree>
    <p:extLst>
      <p:ext uri="{BB962C8B-B14F-4D97-AF65-F5344CB8AC3E}">
        <p14:creationId xmlns:p14="http://schemas.microsoft.com/office/powerpoint/2010/main" val="780270061"/>
      </p:ext>
    </p:extLst>
  </p:cSld>
  <p:clrMap bg1="lt1" tx1="dk1" bg2="lt2" tx2="dk2" accent1="accent1" accent2="accent2" accent3="accent3" accent4="accent4" accent5="accent5" accent6="accent6" hlink="hlink" folHlink="folHlink"/>
  <p:sldLayoutIdLst>
    <p:sldLayoutId id="2147487363" r:id="rId1"/>
    <p:sldLayoutId id="2147487364" r:id="rId2"/>
    <p:sldLayoutId id="2147487365" r:id="rId3"/>
    <p:sldLayoutId id="2147487366" r:id="rId4"/>
    <p:sldLayoutId id="2147487367" r:id="rId5"/>
    <p:sldLayoutId id="2147487368" r:id="rId6"/>
    <p:sldLayoutId id="2147487369" r:id="rId7"/>
    <p:sldLayoutId id="2147487370" r:id="rId8"/>
    <p:sldLayoutId id="2147487371" r:id="rId9"/>
    <p:sldLayoutId id="2147487372" r:id="rId10"/>
    <p:sldLayoutId id="2147487373" r:id="rId11"/>
    <p:sldLayoutId id="2147487374" r:id="rId12"/>
  </p:sldLayoutIdLst>
  <p:hf hdr="0" ftr="0" dt="0"/>
  <p:txStyles>
    <p:title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9.xml"/></Relationships>
</file>

<file path=ppt/slides/_rels/slide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youtube.com/watch?v=vH0oyPsFTgg&amp;t=3s" TargetMode="External"/><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3" Type="http://schemas.openxmlformats.org/officeDocument/2006/relationships/hyperlink" Target="https://www.youtube.com/watch?v=WFG0nL-of2k" TargetMode="External"/><Relationship Id="rId2" Type="http://schemas.openxmlformats.org/officeDocument/2006/relationships/hyperlink" Target="https://www.npa.gov.tw/ch/app/video/view?module=video&amp;id=2275&amp;serno=66bfef39-af91-4c02-b21f-60a36e8658a9" TargetMode="External"/><Relationship Id="rId1" Type="http://schemas.openxmlformats.org/officeDocument/2006/relationships/slideLayout" Target="../slideLayouts/slideLayout3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ctrTitle"/>
          </p:nvPr>
        </p:nvSpPr>
        <p:spPr>
          <a:xfrm>
            <a:off x="1715976" y="2785522"/>
            <a:ext cx="5472608" cy="1199674"/>
          </a:xfrm>
        </p:spPr>
        <p:txBody>
          <a:bodyPr/>
          <a:lstStyle/>
          <a:p>
            <a:pPr eaLnBrk="1" hangingPunct="1">
              <a:lnSpc>
                <a:spcPts val="4700"/>
              </a:lnSpc>
              <a:defRPr/>
            </a:pPr>
            <a:r>
              <a:rPr lang="zh-TW" altLang="en-US" sz="4000" dirty="0">
                <a:solidFill>
                  <a:srgbClr val="000066"/>
                </a:solidFill>
                <a:latin typeface="微軟正黑體" panose="020B0604030504040204" pitchFamily="34" charset="-120"/>
                <a:ea typeface="微軟正黑體" panose="020B0604030504040204" pitchFamily="34" charset="-120"/>
              </a:rPr>
              <a:t>農田水利工程防貪指引及潛在弊端案例分析</a:t>
            </a:r>
            <a:endParaRPr lang="zh-TW" altLang="en-US" sz="4000" dirty="0">
              <a:solidFill>
                <a:srgbClr val="660033"/>
              </a:solidFill>
              <a:latin typeface="微軟正黑體" panose="020B0604030504040204" pitchFamily="34" charset="-120"/>
              <a:ea typeface="微軟正黑體" panose="020B0604030504040204" pitchFamily="34" charset="-120"/>
            </a:endParaRPr>
          </a:p>
        </p:txBody>
      </p:sp>
      <p:sp>
        <p:nvSpPr>
          <p:cNvPr id="93187" name="Rectangle 3"/>
          <p:cNvSpPr>
            <a:spLocks noGrp="1" noChangeArrowheads="1"/>
          </p:cNvSpPr>
          <p:nvPr>
            <p:ph type="subTitle" idx="1"/>
          </p:nvPr>
        </p:nvSpPr>
        <p:spPr>
          <a:xfrm>
            <a:off x="2270262" y="4725144"/>
            <a:ext cx="4364037" cy="635000"/>
          </a:xfrm>
        </p:spPr>
        <p:txBody>
          <a:bodyPr/>
          <a:lstStyle/>
          <a:p>
            <a:pPr eaLnBrk="1" hangingPunct="1"/>
            <a:r>
              <a:rPr lang="zh-TW" altLang="en-US" sz="4000" b="1" dirty="0">
                <a:solidFill>
                  <a:srgbClr val="000000"/>
                </a:solidFill>
                <a:latin typeface="微軟正黑體" panose="020B0604030504040204" pitchFamily="34" charset="-120"/>
                <a:ea typeface="微軟正黑體" panose="020B0604030504040204" pitchFamily="34" charset="-120"/>
              </a:rPr>
              <a:t>報告人：張  錦  川</a:t>
            </a:r>
          </a:p>
        </p:txBody>
      </p:sp>
      <p:sp>
        <p:nvSpPr>
          <p:cNvPr id="5" name="Text Box 8"/>
          <p:cNvSpPr txBox="1">
            <a:spLocks noChangeArrowheads="1"/>
          </p:cNvSpPr>
          <p:nvPr/>
        </p:nvSpPr>
        <p:spPr bwMode="auto">
          <a:xfrm>
            <a:off x="1403648" y="658178"/>
            <a:ext cx="633670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a:spcBef>
                <a:spcPts val="0"/>
              </a:spcBef>
              <a:buNone/>
            </a:pPr>
            <a:r>
              <a:rPr lang="zh-TW" altLang="en-US" sz="3600" dirty="0"/>
              <a:t> </a:t>
            </a:r>
            <a:r>
              <a:rPr lang="zh-TW" altLang="en-US" sz="3600" b="1" dirty="0">
                <a:solidFill>
                  <a:srgbClr val="800000"/>
                </a:solidFill>
                <a:latin typeface="微軟正黑體" panose="020B0604030504040204" pitchFamily="34" charset="-120"/>
                <a:ea typeface="微軟正黑體" panose="020B0604030504040204" pitchFamily="34" charset="-120"/>
              </a:rPr>
              <a:t>農田水利工程倫理廉政宣導</a:t>
            </a:r>
            <a:endParaRPr lang="en-US" altLang="zh-TW" sz="3600" b="1" dirty="0">
              <a:solidFill>
                <a:srgbClr val="800000"/>
              </a:solidFill>
              <a:latin typeface="微軟正黑體" panose="020B0604030504040204" pitchFamily="34" charset="-120"/>
              <a:ea typeface="微軟正黑體" panose="020B0604030504040204" pitchFamily="34" charset="-120"/>
            </a:endParaRPr>
          </a:p>
          <a:p>
            <a:pPr algn="ctr">
              <a:spcBef>
                <a:spcPts val="0"/>
              </a:spcBef>
              <a:buNone/>
            </a:pPr>
            <a:r>
              <a:rPr lang="zh-TW" altLang="en-US" sz="3600" b="1" dirty="0">
                <a:solidFill>
                  <a:srgbClr val="800000"/>
                </a:solidFill>
                <a:latin typeface="微軟正黑體" panose="020B0604030504040204" pitchFamily="34" charset="-120"/>
                <a:ea typeface="微軟正黑體" panose="020B0604030504040204" pitchFamily="34" charset="-120"/>
              </a:rPr>
              <a:t>農業部農田水利署桃園管理處</a:t>
            </a:r>
            <a:endParaRPr kumimoji="1" lang="zh-TW" altLang="en-US" sz="3600" b="1" dirty="0">
              <a:solidFill>
                <a:srgbClr val="800000"/>
              </a:solidFill>
              <a:latin typeface="微軟正黑體" panose="020B0604030504040204" pitchFamily="34" charset="-120"/>
              <a:ea typeface="微軟正黑體" panose="020B0604030504040204" pitchFamily="34" charset="-120"/>
            </a:endParaRPr>
          </a:p>
        </p:txBody>
      </p:sp>
      <p:sp>
        <p:nvSpPr>
          <p:cNvPr id="6" name="Rectangle 4"/>
          <p:cNvSpPr>
            <a:spLocks noChangeArrowheads="1"/>
          </p:cNvSpPr>
          <p:nvPr/>
        </p:nvSpPr>
        <p:spPr bwMode="auto">
          <a:xfrm>
            <a:off x="2267744" y="5589240"/>
            <a:ext cx="52561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lr>
                <a:schemeClr val="tx1"/>
              </a:buClr>
              <a:buSzPct val="75000"/>
              <a:buFont typeface="Wingdings" panose="05000000000000000000" pitchFamily="2" charset="2"/>
              <a:buChar char="l"/>
              <a:defRPr kumimoji="1" sz="2800">
                <a:solidFill>
                  <a:schemeClr val="tx1"/>
                </a:solidFill>
                <a:latin typeface="Arial" panose="020B0604020202020204" pitchFamily="34" charset="0"/>
                <a:ea typeface="新細明體" panose="02020500000000000000" pitchFamily="18" charset="-120"/>
              </a:defRPr>
            </a:lvl1pPr>
            <a:lvl2pPr marL="742950" indent="-285750">
              <a:spcBef>
                <a:spcPct val="20000"/>
              </a:spcBef>
              <a:buClr>
                <a:schemeClr val="tx1"/>
              </a:buClr>
              <a:buSzPct val="75000"/>
              <a:buChar char="–"/>
              <a:defRPr kumimoji="1" sz="2400">
                <a:solidFill>
                  <a:schemeClr val="tx1"/>
                </a:solidFill>
                <a:latin typeface="Arial" panose="020B0604020202020204" pitchFamily="34" charset="0"/>
                <a:ea typeface="新細明體" panose="02020500000000000000" pitchFamily="18" charset="-120"/>
              </a:defRPr>
            </a:lvl2pPr>
            <a:lvl3pPr marL="1143000" indent="-228600">
              <a:spcBef>
                <a:spcPct val="20000"/>
              </a:spcBef>
              <a:buClr>
                <a:schemeClr val="tx1"/>
              </a:buClr>
              <a:buSzPct val="7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3pPr>
            <a:lvl4pPr marL="1600200" indent="-228600">
              <a:spcBef>
                <a:spcPct val="20000"/>
              </a:spcBef>
              <a:buClr>
                <a:schemeClr val="tx1"/>
              </a:buClr>
              <a:buSzPct val="80000"/>
              <a:buChar char="–"/>
              <a:defRPr kumimoji="1">
                <a:solidFill>
                  <a:schemeClr val="tx1"/>
                </a:solidFill>
                <a:latin typeface="Arial" panose="020B0604020202020204" pitchFamily="34" charset="0"/>
                <a:ea typeface="新細明體" panose="02020500000000000000" pitchFamily="18" charset="-120"/>
              </a:defRPr>
            </a:lvl4pPr>
            <a:lvl5pPr marL="2057400" indent="-228600">
              <a:spcBef>
                <a:spcPct val="20000"/>
              </a:spcBef>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9pPr>
          </a:lstStyle>
          <a:p>
            <a:pPr eaLnBrk="1" hangingPunct="1">
              <a:buFont typeface="Wingdings" panose="05000000000000000000" pitchFamily="2" charset="2"/>
              <a:buNone/>
            </a:pPr>
            <a:r>
              <a:rPr lang="zh-TW" altLang="en-US" sz="4000" b="1" dirty="0">
                <a:solidFill>
                  <a:srgbClr val="000000"/>
                </a:solidFill>
                <a:latin typeface="微軟正黑體" panose="020B0604030504040204" pitchFamily="34" charset="-120"/>
                <a:ea typeface="微軟正黑體" panose="020B0604030504040204" pitchFamily="34" charset="-120"/>
              </a:rPr>
              <a:t>日　期：</a:t>
            </a:r>
            <a:r>
              <a:rPr lang="en-US" altLang="zh-TW" sz="3600" b="1" dirty="0">
                <a:solidFill>
                  <a:srgbClr val="800000"/>
                </a:solidFill>
                <a:latin typeface="微軟正黑體" panose="020B0604030504040204" pitchFamily="34" charset="-120"/>
                <a:ea typeface="微軟正黑體" panose="020B0604030504040204" pitchFamily="34" charset="-120"/>
              </a:rPr>
              <a:t>115.07.24</a:t>
            </a:r>
          </a:p>
        </p:txBody>
      </p:sp>
    </p:spTree>
    <p:extLst>
      <p:ext uri="{BB962C8B-B14F-4D97-AF65-F5344CB8AC3E}">
        <p14:creationId xmlns:p14="http://schemas.microsoft.com/office/powerpoint/2010/main" val="3476254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10</a:t>
            </a:fld>
            <a:endParaRPr lang="en-US" altLang="zh-TW" sz="1400">
              <a:solidFill>
                <a:srgbClr val="AD1F1F"/>
              </a:solidFill>
              <a:latin typeface="Times New Roman" panose="02020603050405020304" pitchFamily="18" charset="0"/>
            </a:endParaRPr>
          </a:p>
        </p:txBody>
      </p:sp>
      <p:sp>
        <p:nvSpPr>
          <p:cNvPr id="7" name="Rectangle 11"/>
          <p:cNvSpPr>
            <a:spLocks noChangeArrowheads="1"/>
          </p:cNvSpPr>
          <p:nvPr/>
        </p:nvSpPr>
        <p:spPr bwMode="auto">
          <a:xfrm>
            <a:off x="285750" y="543697"/>
            <a:ext cx="8642350" cy="4469479"/>
          </a:xfrm>
          <a:prstGeom prst="rect">
            <a:avLst/>
          </a:prstGeom>
          <a:noFill/>
          <a:ln w="9525">
            <a:noFill/>
            <a:miter lim="800000"/>
            <a:headEnd/>
            <a:tailEnd/>
          </a:ln>
          <a:effectLst/>
        </p:spPr>
        <p:txBody>
          <a:bodyPr/>
          <a:lstStyle/>
          <a:p>
            <a:pPr algn="just" eaLnBrk="1" hangingPunct="1">
              <a:spcBef>
                <a:spcPct val="20000"/>
              </a:spcBef>
              <a:buClr>
                <a:prstClr val="black"/>
              </a:buClr>
              <a:buSzPct val="75000"/>
              <a:defRPr/>
            </a:pPr>
            <a:r>
              <a:rPr lang="zh-TW" altLang="en-US" sz="2800" b="1">
                <a:solidFill>
                  <a:srgbClr val="0000FF"/>
                </a:solidFill>
                <a:latin typeface="微軟正黑體" panose="020B0604030504040204" pitchFamily="34" charset="-120"/>
                <a:ea typeface="微軟正黑體" panose="020B0604030504040204" pitchFamily="34" charset="-120"/>
              </a:rPr>
              <a:t>受賄罪</a:t>
            </a:r>
            <a:endParaRPr lang="en-US" altLang="zh-TW" sz="2800" b="1">
              <a:solidFill>
                <a:srgbClr val="0000FF"/>
              </a:solidFill>
              <a:latin typeface="微軟正黑體" panose="020B0604030504040204" pitchFamily="34" charset="-120"/>
              <a:ea typeface="微軟正黑體" panose="020B0604030504040204" pitchFamily="34" charset="-120"/>
            </a:endParaRPr>
          </a:p>
          <a:p>
            <a:pPr indent="358775" algn="just" eaLnBrk="1" hangingPunct="1">
              <a:spcBef>
                <a:spcPct val="20000"/>
              </a:spcBef>
              <a:buClr>
                <a:prstClr val="black"/>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公務員對於違背職務之行為，要求、期約或收受賄賂或其他不正當利益，得處以無期徒刑或十年以上有期徒刑，得併科新臺幣一億元以下罰金（</a:t>
            </a:r>
            <a:r>
              <a:rPr lang="zh-TW" altLang="en-US" sz="2800" b="1">
                <a:solidFill>
                  <a:srgbClr val="006600"/>
                </a:solidFill>
                <a:latin typeface="微軟正黑體" panose="020B0604030504040204" pitchFamily="34" charset="-120"/>
                <a:ea typeface="微軟正黑體" panose="020B0604030504040204" pitchFamily="34" charset="-120"/>
              </a:rPr>
              <a:t>貪污治罪條例第</a:t>
            </a:r>
            <a:r>
              <a:rPr lang="en-US" altLang="zh-TW" sz="2800" b="1">
                <a:solidFill>
                  <a:srgbClr val="006600"/>
                </a:solidFill>
                <a:latin typeface="微軟正黑體" panose="020B0604030504040204" pitchFamily="34" charset="-120"/>
                <a:ea typeface="微軟正黑體" panose="020B0604030504040204" pitchFamily="34" charset="-120"/>
              </a:rPr>
              <a:t>4</a:t>
            </a:r>
            <a:r>
              <a:rPr lang="zh-TW" altLang="en-US" sz="2800" b="1">
                <a:solidFill>
                  <a:srgbClr val="006600"/>
                </a:solidFill>
                <a:latin typeface="微軟正黑體" panose="020B0604030504040204" pitchFamily="34" charset="-120"/>
                <a:ea typeface="微軟正黑體" panose="020B0604030504040204" pitchFamily="34" charset="-120"/>
              </a:rPr>
              <a:t>條第</a:t>
            </a:r>
            <a:r>
              <a:rPr lang="en-US" altLang="zh-TW" sz="2800" b="1">
                <a:solidFill>
                  <a:srgbClr val="006600"/>
                </a:solidFill>
                <a:latin typeface="微軟正黑體" panose="020B0604030504040204" pitchFamily="34" charset="-120"/>
                <a:ea typeface="微軟正黑體" panose="020B0604030504040204" pitchFamily="34" charset="-120"/>
              </a:rPr>
              <a:t>1</a:t>
            </a:r>
            <a:r>
              <a:rPr lang="zh-TW" altLang="en-US" sz="2800" b="1">
                <a:solidFill>
                  <a:srgbClr val="006600"/>
                </a:solidFill>
                <a:latin typeface="微軟正黑體" panose="020B0604030504040204" pitchFamily="34" charset="-120"/>
                <a:ea typeface="微軟正黑體" panose="020B0604030504040204" pitchFamily="34" charset="-120"/>
              </a:rPr>
              <a:t>項第</a:t>
            </a:r>
            <a:r>
              <a:rPr lang="en-US" altLang="zh-TW" sz="2800" b="1">
                <a:solidFill>
                  <a:srgbClr val="006600"/>
                </a:solidFill>
                <a:latin typeface="微軟正黑體" panose="020B0604030504040204" pitchFamily="34" charset="-120"/>
                <a:ea typeface="微軟正黑體" panose="020B0604030504040204" pitchFamily="34" charset="-120"/>
              </a:rPr>
              <a:t>5</a:t>
            </a:r>
            <a:r>
              <a:rPr lang="zh-TW" altLang="en-US" sz="2800" b="1">
                <a:solidFill>
                  <a:srgbClr val="006600"/>
                </a:solidFill>
                <a:latin typeface="微軟正黑體" panose="020B0604030504040204" pitchFamily="34" charset="-120"/>
                <a:ea typeface="微軟正黑體" panose="020B0604030504040204" pitchFamily="34" charset="-120"/>
              </a:rPr>
              <a:t>款</a:t>
            </a:r>
            <a:r>
              <a:rPr lang="zh-TW" altLang="en-US" sz="2800" b="1">
                <a:solidFill>
                  <a:prstClr val="black"/>
                </a:solidFill>
                <a:latin typeface="微軟正黑體" panose="020B0604030504040204" pitchFamily="34" charset="-120"/>
                <a:ea typeface="微軟正黑體" panose="020B0604030504040204" pitchFamily="34" charset="-120"/>
              </a:rPr>
              <a:t>）      　　  </a:t>
            </a:r>
            <a:r>
              <a:rPr lang="zh-TW" altLang="en-US" sz="2800" b="1">
                <a:solidFill>
                  <a:srgbClr val="0000FF"/>
                </a:solidFill>
                <a:latin typeface="微軟正黑體" panose="020B0604030504040204" pitchFamily="34" charset="-120"/>
                <a:ea typeface="微軟正黑體" panose="020B0604030504040204" pitchFamily="34" charset="-120"/>
              </a:rPr>
              <a:t>違背職務受賄罪 </a:t>
            </a:r>
          </a:p>
          <a:p>
            <a:pPr indent="358775" algn="just" eaLnBrk="1" hangingPunct="1">
              <a:spcBef>
                <a:spcPct val="20000"/>
              </a:spcBef>
              <a:buClr>
                <a:prstClr val="black"/>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公務員對於其職務上之行為，要求、期約或收受賄賂或其他不正利益，得處以七年以上有期徒刑，得併科新臺幣六千萬元以下罰金（</a:t>
            </a:r>
            <a:r>
              <a:rPr lang="zh-TW" altLang="en-US" sz="2800" b="1">
                <a:solidFill>
                  <a:srgbClr val="006600"/>
                </a:solidFill>
                <a:latin typeface="微軟正黑體" panose="020B0604030504040204" pitchFamily="34" charset="-120"/>
                <a:ea typeface="微軟正黑體" panose="020B0604030504040204" pitchFamily="34" charset="-120"/>
              </a:rPr>
              <a:t>貪污治罪條例第</a:t>
            </a:r>
            <a:r>
              <a:rPr lang="en-US" altLang="zh-TW" sz="2800" b="1">
                <a:solidFill>
                  <a:srgbClr val="006600"/>
                </a:solidFill>
                <a:latin typeface="微軟正黑體" panose="020B0604030504040204" pitchFamily="34" charset="-120"/>
                <a:ea typeface="微軟正黑體" panose="020B0604030504040204" pitchFamily="34" charset="-120"/>
              </a:rPr>
              <a:t>5</a:t>
            </a:r>
            <a:r>
              <a:rPr lang="zh-TW" altLang="en-US" sz="2800" b="1">
                <a:solidFill>
                  <a:srgbClr val="006600"/>
                </a:solidFill>
                <a:latin typeface="微軟正黑體" panose="020B0604030504040204" pitchFamily="34" charset="-120"/>
                <a:ea typeface="微軟正黑體" panose="020B0604030504040204" pitchFamily="34" charset="-120"/>
              </a:rPr>
              <a:t>條第</a:t>
            </a:r>
            <a:r>
              <a:rPr lang="en-US" altLang="zh-TW" sz="2800" b="1">
                <a:solidFill>
                  <a:srgbClr val="006600"/>
                </a:solidFill>
                <a:latin typeface="微軟正黑體" panose="020B0604030504040204" pitchFamily="34" charset="-120"/>
                <a:ea typeface="微軟正黑體" panose="020B0604030504040204" pitchFamily="34" charset="-120"/>
              </a:rPr>
              <a:t>1</a:t>
            </a:r>
            <a:r>
              <a:rPr lang="zh-TW" altLang="en-US" sz="2800" b="1">
                <a:solidFill>
                  <a:srgbClr val="006600"/>
                </a:solidFill>
                <a:latin typeface="微軟正黑體" panose="020B0604030504040204" pitchFamily="34" charset="-120"/>
                <a:ea typeface="微軟正黑體" panose="020B0604030504040204" pitchFamily="34" charset="-120"/>
              </a:rPr>
              <a:t>項第</a:t>
            </a:r>
            <a:r>
              <a:rPr lang="en-US" altLang="zh-TW" sz="2800" b="1">
                <a:solidFill>
                  <a:srgbClr val="006600"/>
                </a:solidFill>
                <a:latin typeface="微軟正黑體" panose="020B0604030504040204" pitchFamily="34" charset="-120"/>
                <a:ea typeface="微軟正黑體" panose="020B0604030504040204" pitchFamily="34" charset="-120"/>
              </a:rPr>
              <a:t>3</a:t>
            </a:r>
            <a:r>
              <a:rPr lang="zh-TW" altLang="en-US" sz="2800" b="1">
                <a:solidFill>
                  <a:srgbClr val="006600"/>
                </a:solidFill>
                <a:latin typeface="微軟正黑體" panose="020B0604030504040204" pitchFamily="34" charset="-120"/>
                <a:ea typeface="微軟正黑體" panose="020B0604030504040204" pitchFamily="34" charset="-120"/>
              </a:rPr>
              <a:t>款</a:t>
            </a:r>
            <a:r>
              <a:rPr lang="zh-TW" altLang="en-US" sz="2800" b="1">
                <a:solidFill>
                  <a:prstClr val="black"/>
                </a:solidFill>
                <a:latin typeface="微軟正黑體" panose="020B0604030504040204" pitchFamily="34" charset="-120"/>
                <a:ea typeface="微軟正黑體" panose="020B0604030504040204" pitchFamily="34" charset="-120"/>
              </a:rPr>
              <a:t>）                 　　　　   </a:t>
            </a:r>
            <a:r>
              <a:rPr lang="zh-TW" altLang="en-US" sz="2800" b="1">
                <a:solidFill>
                  <a:srgbClr val="0000FF"/>
                </a:solidFill>
                <a:latin typeface="微軟正黑體" panose="020B0604030504040204" pitchFamily="34" charset="-120"/>
                <a:ea typeface="微軟正黑體" panose="020B0604030504040204" pitchFamily="34" charset="-120"/>
              </a:rPr>
              <a:t>不違背職務之受賄罪</a:t>
            </a:r>
          </a:p>
        </p:txBody>
      </p:sp>
      <p:sp>
        <p:nvSpPr>
          <p:cNvPr id="2" name="向右箭號 1"/>
          <p:cNvSpPr/>
          <p:nvPr/>
        </p:nvSpPr>
        <p:spPr>
          <a:xfrm>
            <a:off x="4427984" y="2492896"/>
            <a:ext cx="576064" cy="288032"/>
          </a:xfrm>
          <a:prstGeom prst="rightArrow">
            <a:avLst/>
          </a:prstGeom>
          <a:solidFill>
            <a:srgbClr val="C000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向右箭號 5"/>
          <p:cNvSpPr/>
          <p:nvPr/>
        </p:nvSpPr>
        <p:spPr>
          <a:xfrm>
            <a:off x="4427984" y="4221088"/>
            <a:ext cx="576064" cy="288032"/>
          </a:xfrm>
          <a:prstGeom prst="rightArrow">
            <a:avLst/>
          </a:prstGeom>
          <a:solidFill>
            <a:srgbClr val="C000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75168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11</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29680" y="24745"/>
            <a:ext cx="7986736" cy="936179"/>
          </a:xfrm>
          <a:prstGeom prst="horizontalScroll">
            <a:avLst/>
          </a:prstGeom>
          <a:blipFill>
            <a:blip r:embed="rId2"/>
            <a:tile tx="0" ty="0" sx="100000" sy="100000" flip="none" algn="tl"/>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5725" algn="ctr" eaLnBrk="1" hangingPunct="1">
              <a:defRPr/>
            </a:pPr>
            <a:r>
              <a:rPr lang="zh-TW" altLang="en-US" b="1">
                <a:solidFill>
                  <a:schemeClr val="tx1"/>
                </a:solidFill>
                <a:latin typeface="微軟正黑體" panose="020B0604030504040204" pitchFamily="34" charset="-120"/>
              </a:rPr>
              <a:t>如遇廠商表示行賄的意圖、直接拿現金或餐飲、旅遊招待、甚至暴力脅迫等方式換取採購或履約放水該如何</a:t>
            </a:r>
            <a:r>
              <a:rPr lang="en-US" altLang="zh-TW" b="1">
                <a:solidFill>
                  <a:schemeClr val="tx1"/>
                </a:solidFill>
                <a:latin typeface="微軟正黑體" panose="020B0604030504040204" pitchFamily="34" charset="-120"/>
              </a:rPr>
              <a:t>?</a:t>
            </a:r>
            <a:endParaRPr lang="zh-TW" altLang="en-US" b="1">
              <a:solidFill>
                <a:schemeClr val="tx1"/>
              </a:solidFill>
              <a:latin typeface="微軟正黑體" panose="020B0604030504040204" pitchFamily="34" charset="-120"/>
            </a:endParaRPr>
          </a:p>
        </p:txBody>
      </p:sp>
      <p:sp>
        <p:nvSpPr>
          <p:cNvPr id="6" name="Rectangle 9"/>
          <p:cNvSpPr>
            <a:spLocks noChangeArrowheads="1"/>
          </p:cNvSpPr>
          <p:nvPr/>
        </p:nvSpPr>
        <p:spPr bwMode="auto">
          <a:xfrm>
            <a:off x="395536" y="1140708"/>
            <a:ext cx="8064896" cy="401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lnSpc>
                <a:spcPts val="3400"/>
              </a:lnSpc>
              <a:buClr>
                <a:srgbClr val="C00000"/>
              </a:buClr>
              <a:buSzPct val="85000"/>
              <a:buFont typeface="Wingdings" panose="05000000000000000000" pitchFamily="2" charset="2"/>
              <a:buChar char="n"/>
            </a:pP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en-US" altLang="zh-TW" sz="2800" b="1">
                <a:solidFill>
                  <a:srgbClr val="000099"/>
                </a:solidFill>
                <a:latin typeface="微軟正黑體" panose="020B0604030504040204" pitchFamily="34" charset="-120"/>
                <a:ea typeface="微軟正黑體" panose="020B0604030504040204" pitchFamily="34" charset="-120"/>
              </a:rPr>
              <a:t> </a:t>
            </a:r>
            <a:r>
              <a:rPr kumimoji="0" lang="zh-TW" altLang="en-US" sz="2800" b="1">
                <a:solidFill>
                  <a:srgbClr val="000099"/>
                </a:solidFill>
                <a:latin typeface="微軟正黑體" panose="020B0604030504040204" pitchFamily="34" charset="-120"/>
                <a:ea typeface="微軟正黑體" panose="020B0604030504040204" pitchFamily="34" charset="-120"/>
              </a:rPr>
              <a:t>廉政倫理規範」第</a:t>
            </a:r>
            <a:r>
              <a:rPr kumimoji="0" lang="en-US" altLang="zh-TW" sz="2800" b="1">
                <a:solidFill>
                  <a:srgbClr val="000099"/>
                </a:solidFill>
                <a:latin typeface="微軟正黑體" panose="020B0604030504040204" pitchFamily="34" charset="-120"/>
                <a:ea typeface="微軟正黑體" panose="020B0604030504040204" pitchFamily="34" charset="-120"/>
              </a:rPr>
              <a:t>5</a:t>
            </a:r>
            <a:r>
              <a:rPr kumimoji="0" lang="zh-TW" altLang="en-US" sz="2800" b="1">
                <a:solidFill>
                  <a:srgbClr val="000099"/>
                </a:solidFill>
                <a:latin typeface="微軟正黑體" panose="020B0604030504040204" pitchFamily="34" charset="-120"/>
                <a:ea typeface="微軟正黑體" panose="020B0604030504040204" pitchFamily="34" charset="-120"/>
              </a:rPr>
              <a:t>點、第</a:t>
            </a:r>
            <a:r>
              <a:rPr kumimoji="0" lang="en-US" altLang="zh-TW" sz="2800" b="1">
                <a:solidFill>
                  <a:srgbClr val="000099"/>
                </a:solidFill>
                <a:latin typeface="微軟正黑體" panose="020B0604030504040204" pitchFamily="34" charset="-120"/>
                <a:ea typeface="微軟正黑體" panose="020B0604030504040204" pitchFamily="34" charset="-120"/>
              </a:rPr>
              <a:t>7</a:t>
            </a:r>
            <a:r>
              <a:rPr kumimoji="0" lang="zh-TW" altLang="en-US" sz="2800" b="1">
                <a:solidFill>
                  <a:srgbClr val="000099"/>
                </a:solidFill>
                <a:latin typeface="微軟正黑體" panose="020B0604030504040204" pitchFamily="34" charset="-120"/>
                <a:ea typeface="微軟正黑體" panose="020B0604030504040204" pitchFamily="34" charset="-120"/>
              </a:rPr>
              <a:t>點、第</a:t>
            </a:r>
            <a:r>
              <a:rPr kumimoji="0" lang="en-US" altLang="zh-TW" sz="2800" b="1">
                <a:solidFill>
                  <a:srgbClr val="000099"/>
                </a:solidFill>
                <a:latin typeface="微軟正黑體" panose="020B0604030504040204" pitchFamily="34" charset="-120"/>
                <a:ea typeface="微軟正黑體" panose="020B0604030504040204" pitchFamily="34" charset="-120"/>
              </a:rPr>
              <a:t>11</a:t>
            </a:r>
            <a:r>
              <a:rPr kumimoji="0" lang="zh-TW" altLang="en-US" sz="2800" b="1">
                <a:solidFill>
                  <a:srgbClr val="000099"/>
                </a:solidFill>
                <a:latin typeface="微軟正黑體" panose="020B0604030504040204" pitchFamily="34" charset="-120"/>
                <a:ea typeface="微軟正黑體" panose="020B0604030504040204" pitchFamily="34" charset="-120"/>
              </a:rPr>
              <a:t>點規定公務員或農田水利事業人員遇有受贈財物、飲宴應酬、請託關說或其他涉及廉政倫理事件，</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應通報長官並知會政風單位</a:t>
            </a:r>
            <a:r>
              <a:rPr kumimoji="0" lang="en-US" altLang="zh-TW" sz="2800" b="1">
                <a:solidFill>
                  <a:srgbClr val="000099"/>
                </a:solidFill>
                <a:latin typeface="微軟正黑體" panose="020B0604030504040204" pitchFamily="34" charset="-120"/>
                <a:ea typeface="微軟正黑體" panose="020B0604030504040204" pitchFamily="34" charset="-120"/>
              </a:rPr>
              <a:t>(</a:t>
            </a:r>
            <a:r>
              <a:rPr kumimoji="0" lang="zh-TW" altLang="en-US" sz="2800" b="1">
                <a:solidFill>
                  <a:srgbClr val="000099"/>
                </a:solidFill>
                <a:latin typeface="微軟正黑體" panose="020B0604030504040204" pitchFamily="34" charset="-120"/>
                <a:ea typeface="微軟正黑體" panose="020B0604030504040204" pitchFamily="34" charset="-120"/>
              </a:rPr>
              <a:t>亦可</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向管理處輔導室請求協助</a:t>
            </a:r>
            <a:r>
              <a:rPr kumimoji="0" lang="en-US" altLang="zh-TW" sz="2800" b="1">
                <a:solidFill>
                  <a:srgbClr val="000099"/>
                </a:solidFill>
                <a:latin typeface="微軟正黑體" panose="020B0604030504040204" pitchFamily="34" charset="-120"/>
                <a:ea typeface="微軟正黑體" panose="020B0604030504040204" pitchFamily="34" charset="-120"/>
              </a:rPr>
              <a:t>)</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填寫廉政倫理事件登錄表</a:t>
            </a:r>
            <a:r>
              <a:rPr kumimoji="0" lang="zh-TW" altLang="en-US" sz="2800" b="1">
                <a:solidFill>
                  <a:srgbClr val="000099"/>
                </a:solidFill>
                <a:latin typeface="微軟正黑體" panose="020B0604030504040204" pitchFamily="34" charset="-120"/>
                <a:ea typeface="微軟正黑體" panose="020B0604030504040204" pitchFamily="34" charset="-120"/>
              </a:rPr>
              <a:t>以保障自己避免不必要的誤會或刑責。</a:t>
            </a:r>
          </a:p>
          <a:p>
            <a:pPr marL="457200" indent="-457200" algn="just">
              <a:lnSpc>
                <a:spcPts val="3400"/>
              </a:lnSpc>
              <a:buClr>
                <a:srgbClr val="C00000"/>
              </a:buClr>
              <a:buSzPct val="85000"/>
              <a:buFont typeface="Wingdings" panose="05000000000000000000" pitchFamily="2" charset="2"/>
              <a:buChar char="n"/>
            </a:pPr>
            <a:r>
              <a:rPr kumimoji="0" lang="zh-TW" altLang="en-US" sz="2800" b="1">
                <a:solidFill>
                  <a:srgbClr val="006600"/>
                </a:solidFill>
                <a:uFill>
                  <a:solidFill>
                    <a:srgbClr val="FF0000"/>
                  </a:solidFill>
                </a:uFill>
                <a:latin typeface="微軟正黑體" panose="020B0604030504040204" pitchFamily="34" charset="-120"/>
                <a:ea typeface="微軟正黑體" panose="020B0604030504040204" pitchFamily="34" charset="-120"/>
              </a:rPr>
              <a:t>如遇到暴力脅迫，請立即通報長官並知會政風單位</a:t>
            </a:r>
            <a:r>
              <a:rPr kumimoji="0" lang="en-US" altLang="zh-TW" sz="2800" b="1">
                <a:solidFill>
                  <a:srgbClr val="006600"/>
                </a:solidFill>
                <a:uFill>
                  <a:solidFill>
                    <a:srgbClr val="FF0000"/>
                  </a:solidFill>
                </a:uFill>
                <a:latin typeface="微軟正黑體" panose="020B0604030504040204" pitchFamily="34" charset="-120"/>
                <a:ea typeface="微軟正黑體" panose="020B0604030504040204" pitchFamily="34" charset="-120"/>
              </a:rPr>
              <a:t>(</a:t>
            </a:r>
            <a:r>
              <a:rPr kumimoji="0" lang="zh-TW" altLang="en-US" sz="2800" b="1">
                <a:solidFill>
                  <a:srgbClr val="006600"/>
                </a:solidFill>
                <a:uFill>
                  <a:solidFill>
                    <a:srgbClr val="FF0000"/>
                  </a:solidFill>
                </a:uFill>
                <a:latin typeface="微軟正黑體" panose="020B0604030504040204" pitchFamily="34" charset="-120"/>
                <a:ea typeface="微軟正黑體" panose="020B0604030504040204" pitchFamily="34" charset="-120"/>
              </a:rPr>
              <a:t>亦可向管理處輔導室請求協助</a:t>
            </a:r>
            <a:r>
              <a:rPr kumimoji="0" lang="en-US" altLang="zh-TW" sz="2800" b="1">
                <a:solidFill>
                  <a:srgbClr val="006600"/>
                </a:solidFill>
                <a:uFill>
                  <a:solidFill>
                    <a:srgbClr val="FF0000"/>
                  </a:solidFill>
                </a:uFill>
                <a:latin typeface="微軟正黑體" panose="020B0604030504040204" pitchFamily="34" charset="-120"/>
                <a:ea typeface="微軟正黑體" panose="020B0604030504040204" pitchFamily="34" charset="-120"/>
              </a:rPr>
              <a:t>)</a:t>
            </a:r>
            <a:r>
              <a:rPr kumimoji="0" lang="zh-TW" altLang="en-US" sz="2800" b="1">
                <a:solidFill>
                  <a:srgbClr val="006600"/>
                </a:solidFill>
                <a:uFill>
                  <a:solidFill>
                    <a:srgbClr val="FF0000"/>
                  </a:solidFill>
                </a:uFill>
                <a:latin typeface="微軟正黑體" panose="020B0604030504040204" pitchFamily="34" charset="-120"/>
                <a:ea typeface="微軟正黑體" panose="020B0604030504040204" pitchFamily="34" charset="-120"/>
              </a:rPr>
              <a:t>，由其協助陪同向轄區警察機關報案，以維護自身安全。</a:t>
            </a:r>
            <a:endParaRPr kumimoji="0" lang="en-US" altLang="zh-TW" sz="2800"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81584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12</a:t>
            </a:fld>
            <a:endParaRPr lang="en-US" altLang="zh-TW" sz="1400">
              <a:solidFill>
                <a:srgbClr val="AD1F1F"/>
              </a:solidFill>
              <a:latin typeface="Times New Roman" panose="02020603050405020304" pitchFamily="18" charset="0"/>
            </a:endParaRPr>
          </a:p>
        </p:txBody>
      </p:sp>
      <p:sp>
        <p:nvSpPr>
          <p:cNvPr id="6" name="Rectangle 9"/>
          <p:cNvSpPr>
            <a:spLocks noChangeArrowheads="1"/>
          </p:cNvSpPr>
          <p:nvPr/>
        </p:nvSpPr>
        <p:spPr bwMode="auto">
          <a:xfrm>
            <a:off x="179512" y="188640"/>
            <a:ext cx="8496944" cy="66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lnSpc>
                <a:spcPts val="3400"/>
              </a:lnSpc>
              <a:buClr>
                <a:srgbClr val="C00000"/>
              </a:buClr>
              <a:buSzPct val="85000"/>
              <a:buFont typeface="Wingdings" panose="05000000000000000000" pitchFamily="2" charset="2"/>
              <a:buChar char="n"/>
            </a:pPr>
            <a:r>
              <a:rPr kumimoji="0" lang="zh-TW" altLang="en-US" sz="2800" b="1">
                <a:solidFill>
                  <a:srgbClr val="006600"/>
                </a:solidFill>
                <a:latin typeface="微軟正黑體" panose="020B0604030504040204" pitchFamily="34" charset="-120"/>
                <a:ea typeface="微軟正黑體" panose="020B0604030504040204" pitchFamily="34" charset="-120"/>
              </a:rPr>
              <a:t>收到餽贈財物的處理，建議依據下列程序辦理：</a:t>
            </a:r>
            <a:endParaRPr kumimoji="0" lang="en-US" altLang="zh-TW" sz="2800" b="1">
              <a:solidFill>
                <a:srgbClr val="006600"/>
              </a:solidFill>
              <a:latin typeface="微軟正黑體" panose="020B0604030504040204" pitchFamily="34" charset="-120"/>
              <a:ea typeface="微軟正黑體" panose="020B0604030504040204" pitchFamily="34" charset="-120"/>
            </a:endParaRPr>
          </a:p>
          <a:p>
            <a:pPr marL="358775" indent="-358775" algn="just">
              <a:lnSpc>
                <a:spcPts val="3000"/>
              </a:lnSpc>
              <a:buClr>
                <a:srgbClr val="C00000"/>
              </a:buClr>
              <a:buSzPct val="85000"/>
            </a:pPr>
            <a:r>
              <a:rPr kumimoji="0" lang="en-US" altLang="zh-TW" b="1">
                <a:solidFill>
                  <a:srgbClr val="000099"/>
                </a:solidFill>
                <a:latin typeface="微軟正黑體" panose="020B0604030504040204" pitchFamily="34" charset="-120"/>
                <a:ea typeface="微軟正黑體" panose="020B0604030504040204" pitchFamily="34" charset="-120"/>
              </a:rPr>
              <a:t>(1)</a:t>
            </a:r>
            <a:r>
              <a:rPr kumimoji="0" lang="zh-TW" altLang="en-US" b="1">
                <a:solidFill>
                  <a:srgbClr val="000099"/>
                </a:solidFill>
                <a:latin typeface="微軟正黑體" panose="020B0604030504040204" pitchFamily="34" charset="-120"/>
                <a:ea typeface="微軟正黑體" panose="020B0604030504040204" pitchFamily="34" charset="-120"/>
              </a:rPr>
              <a:t>先確認外觀並拍照存證，如寄件人、收件人等，一併拍攝</a:t>
            </a:r>
            <a:r>
              <a:rPr kumimoji="0" lang="en-US" altLang="zh-TW" b="1">
                <a:solidFill>
                  <a:srgbClr val="000099"/>
                </a:solidFill>
                <a:latin typeface="微軟正黑體" panose="020B0604030504040204" pitchFamily="34" charset="-120"/>
                <a:ea typeface="微軟正黑體" panose="020B0604030504040204" pitchFamily="34" charset="-120"/>
              </a:rPr>
              <a:t>(</a:t>
            </a:r>
            <a:r>
              <a:rPr kumimoji="0" lang="zh-TW" altLang="en-US" b="1">
                <a:solidFill>
                  <a:srgbClr val="C00000"/>
                </a:solidFill>
                <a:latin typeface="微軟正黑體" panose="020B0604030504040204" pitchFamily="34" charset="-120"/>
                <a:ea typeface="微軟正黑體" panose="020B0604030504040204" pitchFamily="34" charset="-120"/>
              </a:rPr>
              <a:t>建議有第三人見證下進行</a:t>
            </a:r>
            <a:r>
              <a:rPr kumimoji="0" lang="en-US" altLang="zh-TW" b="1">
                <a:solidFill>
                  <a:srgbClr val="000099"/>
                </a:solidFill>
                <a:latin typeface="微軟正黑體" panose="020B0604030504040204" pitchFamily="34" charset="-120"/>
                <a:ea typeface="微軟正黑體" panose="020B0604030504040204" pitchFamily="34" charset="-120"/>
              </a:rPr>
              <a:t>)</a:t>
            </a:r>
            <a:r>
              <a:rPr kumimoji="0" lang="zh-TW" altLang="en-US" b="1">
                <a:solidFill>
                  <a:srgbClr val="000099"/>
                </a:solidFill>
                <a:latin typeface="微軟正黑體" panose="020B0604030504040204" pitchFamily="34" charset="-120"/>
                <a:ea typeface="微軟正黑體" panose="020B0604030504040204" pitchFamily="34" charset="-120"/>
              </a:rPr>
              <a:t>。</a:t>
            </a:r>
          </a:p>
          <a:p>
            <a:pPr marL="358775" indent="-358775" algn="just">
              <a:lnSpc>
                <a:spcPts val="3000"/>
              </a:lnSpc>
              <a:buClr>
                <a:srgbClr val="C00000"/>
              </a:buClr>
              <a:buSzPct val="85000"/>
            </a:pPr>
            <a:r>
              <a:rPr kumimoji="0" lang="en-US" altLang="zh-TW" b="1">
                <a:solidFill>
                  <a:srgbClr val="000099"/>
                </a:solidFill>
                <a:latin typeface="微軟正黑體" panose="020B0604030504040204" pitchFamily="34" charset="-120"/>
                <a:ea typeface="微軟正黑體" panose="020B0604030504040204" pitchFamily="34" charset="-120"/>
              </a:rPr>
              <a:t>(2)</a:t>
            </a:r>
            <a:r>
              <a:rPr kumimoji="0" lang="zh-TW" altLang="en-US" b="1">
                <a:solidFill>
                  <a:srgbClr val="000099"/>
                </a:solidFill>
                <a:latin typeface="微軟正黑體" panose="020B0604030504040204" pitchFamily="34" charset="-120"/>
                <a:ea typeface="微軟正黑體" panose="020B0604030504040204" pitchFamily="34" charset="-120"/>
              </a:rPr>
              <a:t>開封確認內容物並拍照</a:t>
            </a:r>
            <a:r>
              <a:rPr kumimoji="0" lang="en-US" altLang="zh-TW" b="1">
                <a:solidFill>
                  <a:srgbClr val="000099"/>
                </a:solidFill>
                <a:latin typeface="微軟正黑體" panose="020B0604030504040204" pitchFamily="34" charset="-120"/>
                <a:ea typeface="微軟正黑體" panose="020B0604030504040204" pitchFamily="34" charset="-120"/>
              </a:rPr>
              <a:t>(</a:t>
            </a:r>
            <a:r>
              <a:rPr kumimoji="0" lang="zh-TW" altLang="en-US" b="1">
                <a:solidFill>
                  <a:srgbClr val="000099"/>
                </a:solidFill>
                <a:latin typeface="微軟正黑體" panose="020B0604030504040204" pitchFamily="34" charset="-120"/>
                <a:ea typeface="微軟正黑體" panose="020B0604030504040204" pitchFamily="34" charset="-120"/>
              </a:rPr>
              <a:t>另全程錄影存證更好</a:t>
            </a:r>
            <a:r>
              <a:rPr kumimoji="0" lang="en-US" altLang="zh-TW" b="1">
                <a:solidFill>
                  <a:srgbClr val="000099"/>
                </a:solidFill>
                <a:latin typeface="微軟正黑體" panose="020B0604030504040204" pitchFamily="34" charset="-120"/>
                <a:ea typeface="微軟正黑體" panose="020B0604030504040204" pitchFamily="34" charset="-120"/>
              </a:rPr>
              <a:t>)</a:t>
            </a:r>
            <a:r>
              <a:rPr kumimoji="0" lang="zh-TW" altLang="en-US" b="1">
                <a:solidFill>
                  <a:srgbClr val="000099"/>
                </a:solidFill>
                <a:latin typeface="微軟正黑體" panose="020B0604030504040204" pitchFamily="34" charset="-120"/>
                <a:ea typeface="微軟正黑體" panose="020B0604030504040204" pitchFamily="34" charset="-120"/>
              </a:rPr>
              <a:t>，如發現不同外裝標示物</a:t>
            </a:r>
            <a:r>
              <a:rPr kumimoji="0" lang="en-US" altLang="zh-TW" b="1">
                <a:solidFill>
                  <a:srgbClr val="000099"/>
                </a:solidFill>
                <a:latin typeface="微軟正黑體" panose="020B0604030504040204" pitchFamily="34" charset="-120"/>
                <a:ea typeface="微軟正黑體" panose="020B0604030504040204" pitchFamily="34" charset="-120"/>
              </a:rPr>
              <a:t>(</a:t>
            </a:r>
            <a:r>
              <a:rPr kumimoji="0" lang="zh-TW" altLang="en-US" b="1">
                <a:solidFill>
                  <a:srgbClr val="000099"/>
                </a:solidFill>
                <a:latin typeface="微軟正黑體" panose="020B0604030504040204" pitchFamily="34" charset="-120"/>
                <a:ea typeface="微軟正黑體" panose="020B0604030504040204" pitchFamily="34" charset="-120"/>
              </a:rPr>
              <a:t>如信封、金錢等</a:t>
            </a:r>
            <a:r>
              <a:rPr kumimoji="0" lang="en-US" altLang="zh-TW" b="1">
                <a:solidFill>
                  <a:srgbClr val="000099"/>
                </a:solidFill>
                <a:latin typeface="微軟正黑體" panose="020B0604030504040204" pitchFamily="34" charset="-120"/>
                <a:ea typeface="微軟正黑體" panose="020B0604030504040204" pitchFamily="34" charset="-120"/>
              </a:rPr>
              <a:t>)</a:t>
            </a:r>
            <a:r>
              <a:rPr kumimoji="0" lang="zh-TW" altLang="en-US" b="1">
                <a:solidFill>
                  <a:srgbClr val="000099"/>
                </a:solidFill>
                <a:latin typeface="微軟正黑體" panose="020B0604030504040204" pitchFamily="34" charset="-120"/>
                <a:ea typeface="微軟正黑體" panose="020B0604030504040204" pitchFamily="34" charset="-120"/>
              </a:rPr>
              <a:t>，請於確認內容物後立即拍照並通知本署政風室。</a:t>
            </a:r>
          </a:p>
          <a:p>
            <a:pPr marL="358775" indent="-358775" algn="just">
              <a:lnSpc>
                <a:spcPts val="3000"/>
              </a:lnSpc>
              <a:buClr>
                <a:srgbClr val="C00000"/>
              </a:buClr>
              <a:buSzPct val="85000"/>
            </a:pPr>
            <a:r>
              <a:rPr kumimoji="0" lang="en-US" altLang="zh-TW" b="1">
                <a:solidFill>
                  <a:srgbClr val="000099"/>
                </a:solidFill>
                <a:latin typeface="微軟正黑體" panose="020B0604030504040204" pitchFamily="34" charset="-120"/>
                <a:ea typeface="微軟正黑體" panose="020B0604030504040204" pitchFamily="34" charset="-120"/>
              </a:rPr>
              <a:t>(3)</a:t>
            </a:r>
            <a:r>
              <a:rPr kumimoji="0" lang="zh-TW" altLang="en-US" b="1">
                <a:solidFill>
                  <a:srgbClr val="000099"/>
                </a:solidFill>
                <a:latin typeface="微軟正黑體" panose="020B0604030504040204" pitchFamily="34" charset="-120"/>
                <a:ea typeface="微軟正黑體" panose="020B0604030504040204" pitchFamily="34" charset="-120"/>
              </a:rPr>
              <a:t>確認贈送人與受贈人之關係後，依據「公務員廉政倫理規範」或「農田水利事業人員廉政倫理規範」規定，判斷是否可以收受，填報廉政倫理事件登錄表，並為後續處理。</a:t>
            </a:r>
          </a:p>
          <a:p>
            <a:pPr marL="358775" indent="-358775" algn="just">
              <a:lnSpc>
                <a:spcPts val="3000"/>
              </a:lnSpc>
              <a:buClr>
                <a:srgbClr val="C00000"/>
              </a:buClr>
              <a:buSzPct val="85000"/>
            </a:pPr>
            <a:r>
              <a:rPr kumimoji="0" lang="en-US" altLang="zh-TW" b="1">
                <a:solidFill>
                  <a:srgbClr val="000099"/>
                </a:solidFill>
                <a:latin typeface="微軟正黑體" panose="020B0604030504040204" pitchFamily="34" charset="-120"/>
                <a:ea typeface="微軟正黑體" panose="020B0604030504040204" pitchFamily="34" charset="-120"/>
              </a:rPr>
              <a:t>(4)</a:t>
            </a:r>
            <a:r>
              <a:rPr kumimoji="0" lang="zh-TW" altLang="en-US" b="1">
                <a:solidFill>
                  <a:srgbClr val="000099"/>
                </a:solidFill>
                <a:latin typeface="微軟正黑體" panose="020B0604030504040204" pitchFamily="34" charset="-120"/>
                <a:ea typeface="微軟正黑體" panose="020B0604030504040204" pitchFamily="34" charset="-120"/>
              </a:rPr>
              <a:t>原則上建議退還，避免誤會，如不方便退還，可請輔導室協助以掛號方式退回或登門退還</a:t>
            </a:r>
            <a:r>
              <a:rPr kumimoji="0" lang="en-US" altLang="zh-TW" b="1">
                <a:solidFill>
                  <a:srgbClr val="000099"/>
                </a:solidFill>
                <a:latin typeface="微軟正黑體" panose="020B0604030504040204" pitchFamily="34" charset="-120"/>
                <a:ea typeface="微軟正黑體" panose="020B0604030504040204" pitchFamily="34" charset="-120"/>
              </a:rPr>
              <a:t>(</a:t>
            </a:r>
            <a:r>
              <a:rPr kumimoji="0" lang="zh-TW" altLang="en-US" b="1">
                <a:solidFill>
                  <a:srgbClr val="000099"/>
                </a:solidFill>
                <a:latin typeface="微軟正黑體" panose="020B0604030504040204" pitchFamily="34" charset="-120"/>
                <a:ea typeface="微軟正黑體" panose="020B0604030504040204" pitchFamily="34" charset="-120"/>
              </a:rPr>
              <a:t>除用掛號寄送者外，當面退還時請製作簽收領據讓贈送人簽收</a:t>
            </a:r>
            <a:r>
              <a:rPr kumimoji="0" lang="en-US" altLang="zh-TW" b="1">
                <a:solidFill>
                  <a:srgbClr val="000099"/>
                </a:solidFill>
                <a:latin typeface="微軟正黑體" panose="020B0604030504040204" pitchFamily="34" charset="-120"/>
                <a:ea typeface="微軟正黑體" panose="020B0604030504040204" pitchFamily="34" charset="-120"/>
              </a:rPr>
              <a:t>)</a:t>
            </a:r>
            <a:r>
              <a:rPr kumimoji="0" lang="zh-TW" altLang="en-US" b="1">
                <a:solidFill>
                  <a:srgbClr val="000099"/>
                </a:solidFill>
                <a:latin typeface="微軟正黑體" panose="020B0604030504040204" pitchFamily="34" charset="-120"/>
                <a:ea typeface="微軟正黑體" panose="020B0604030504040204" pitchFamily="34" charset="-120"/>
              </a:rPr>
              <a:t>。</a:t>
            </a:r>
          </a:p>
          <a:p>
            <a:pPr marL="358775" indent="-358775" algn="just">
              <a:lnSpc>
                <a:spcPts val="3000"/>
              </a:lnSpc>
              <a:buClr>
                <a:srgbClr val="C00000"/>
              </a:buClr>
              <a:buSzPct val="85000"/>
            </a:pPr>
            <a:r>
              <a:rPr kumimoji="0" lang="en-US" altLang="zh-TW" b="1">
                <a:solidFill>
                  <a:srgbClr val="000099"/>
                </a:solidFill>
                <a:latin typeface="微軟正黑體" panose="020B0604030504040204" pitchFamily="34" charset="-120"/>
                <a:ea typeface="微軟正黑體" panose="020B0604030504040204" pitchFamily="34" charset="-120"/>
              </a:rPr>
              <a:t>(5)</a:t>
            </a:r>
            <a:r>
              <a:rPr kumimoji="0" lang="zh-TW" altLang="en-US" b="1">
                <a:solidFill>
                  <a:srgbClr val="000099"/>
                </a:solidFill>
                <a:latin typeface="微軟正黑體" panose="020B0604030504040204" pitchFamily="34" charset="-120"/>
                <a:ea typeface="微軟正黑體" panose="020B0604030504040204" pitchFamily="34" charset="-120"/>
              </a:rPr>
              <a:t>如贈送物為食品、飲料，因涉及食安問題，如欲轉贈給公益團體請審慎評估。</a:t>
            </a:r>
          </a:p>
          <a:p>
            <a:pPr marL="358775" indent="-358775" algn="just">
              <a:lnSpc>
                <a:spcPts val="3000"/>
              </a:lnSpc>
              <a:buClr>
                <a:srgbClr val="C00000"/>
              </a:buClr>
              <a:buSzPct val="85000"/>
            </a:pPr>
            <a:r>
              <a:rPr kumimoji="0" lang="en-US" altLang="zh-TW" b="1">
                <a:solidFill>
                  <a:srgbClr val="000099"/>
                </a:solidFill>
                <a:latin typeface="微軟正黑體" panose="020B0604030504040204" pitchFamily="34" charset="-120"/>
                <a:ea typeface="微軟正黑體" panose="020B0604030504040204" pitchFamily="34" charset="-120"/>
              </a:rPr>
              <a:t>(6)</a:t>
            </a:r>
            <a:r>
              <a:rPr kumimoji="0" lang="zh-TW" altLang="en-US" b="1">
                <a:latin typeface="微軟正黑體" panose="020B0604030504040204" pitchFamily="34" charset="-120"/>
                <a:ea typeface="微軟正黑體" panose="020B0604030504040204" pitchFamily="34" charset="-120"/>
              </a:rPr>
              <a:t>如受贈禮品中發現現金、禮券等物，請立即拍照及通報本署政風室</a:t>
            </a:r>
            <a:r>
              <a:rPr kumimoji="0" lang="zh-TW" altLang="en-US" b="1">
                <a:solidFill>
                  <a:srgbClr val="000099"/>
                </a:solidFill>
                <a:latin typeface="微軟正黑體" panose="020B0604030504040204" pitchFamily="34" charset="-120"/>
                <a:ea typeface="微軟正黑體" panose="020B0604030504040204" pitchFamily="34" charset="-120"/>
              </a:rPr>
              <a:t>，保留物品轉交政風室續處，</a:t>
            </a:r>
            <a:r>
              <a:rPr kumimoji="0" lang="zh-TW" altLang="en-US" b="1">
                <a:solidFill>
                  <a:srgbClr val="C00000"/>
                </a:solidFill>
                <a:latin typeface="微軟正黑體" panose="020B0604030504040204" pitchFamily="34" charset="-120"/>
                <a:ea typeface="微軟正黑體" panose="020B0604030504040204" pitchFamily="34" charset="-120"/>
              </a:rPr>
              <a:t>切勿</a:t>
            </a:r>
            <a:r>
              <a:rPr kumimoji="0" lang="zh-TW" altLang="en-US" b="1">
                <a:latin typeface="微軟正黑體" panose="020B0604030504040204" pitchFamily="34" charset="-120"/>
                <a:ea typeface="微軟正黑體" panose="020B0604030504040204" pitchFamily="34" charset="-120"/>
              </a:rPr>
              <a:t>將前述現金、禮券等經濟價值物品</a:t>
            </a:r>
            <a:r>
              <a:rPr kumimoji="0" lang="zh-TW" altLang="en-US" b="1">
                <a:solidFill>
                  <a:srgbClr val="C00000"/>
                </a:solidFill>
                <a:latin typeface="微軟正黑體" panose="020B0604030504040204" pitchFamily="34" charset="-120"/>
                <a:ea typeface="微軟正黑體" panose="020B0604030504040204" pitchFamily="34" charset="-120"/>
              </a:rPr>
              <a:t>退還贈送者</a:t>
            </a:r>
            <a:r>
              <a:rPr kumimoji="0" lang="zh-TW" altLang="en-US" b="1">
                <a:solidFill>
                  <a:srgbClr val="000099"/>
                </a:solidFill>
                <a:latin typeface="微軟正黑體" panose="020B0604030504040204" pitchFamily="34" charset="-120"/>
                <a:ea typeface="微軟正黑體" panose="020B0604030504040204" pitchFamily="34" charset="-120"/>
              </a:rPr>
              <a:t>。</a:t>
            </a:r>
            <a:endParaRPr kumimoji="0" lang="en-US" altLang="zh-TW"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719726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13</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79034" y="96826"/>
            <a:ext cx="2680798"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機關如何預防</a:t>
            </a:r>
          </a:p>
        </p:txBody>
      </p:sp>
      <p:sp>
        <p:nvSpPr>
          <p:cNvPr id="6" name="Rectangle 9"/>
          <p:cNvSpPr>
            <a:spLocks noChangeArrowheads="1"/>
          </p:cNvSpPr>
          <p:nvPr/>
        </p:nvSpPr>
        <p:spPr bwMode="auto">
          <a:xfrm>
            <a:off x="5148064" y="1112545"/>
            <a:ext cx="3744416" cy="3108543"/>
          </a:xfrm>
          <a:prstGeom prst="rect">
            <a:avLst/>
          </a:prstGeom>
          <a:solidFill>
            <a:schemeClr val="accent3">
              <a:lumMod val="20000"/>
              <a:lumOff val="80000"/>
            </a:schemeClr>
          </a:solidFill>
          <a:ln w="9525">
            <a:noFill/>
            <a:miter lim="800000"/>
            <a:headEnd/>
            <a:tailEnd/>
          </a:ln>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spcBef>
                <a:spcPts val="0"/>
              </a:spcBef>
              <a:buClr>
                <a:srgbClr val="C00000"/>
              </a:buClr>
              <a:buSzPct val="85000"/>
              <a:buFont typeface="Wingdings" panose="05000000000000000000" pitchFamily="2" charset="2"/>
              <a:buChar char="n"/>
            </a:pPr>
            <a:r>
              <a:rPr kumimoji="0" lang="zh-TW" altLang="en-US" sz="2800" b="1">
                <a:latin typeface="微軟正黑體" panose="020B0604030504040204" pitchFamily="34" charset="-120"/>
                <a:ea typeface="微軟正黑體" panose="020B0604030504040204" pitchFamily="34" charset="-120"/>
              </a:rPr>
              <a:t>機關同仁</a:t>
            </a:r>
            <a:endParaRPr kumimoji="0" lang="en-US" altLang="zh-TW" sz="2800" b="1">
              <a:latin typeface="微軟正黑體" panose="020B0604030504040204" pitchFamily="34" charset="-120"/>
              <a:ea typeface="微軟正黑體" panose="020B0604030504040204" pitchFamily="34" charset="-120"/>
            </a:endParaRP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刑法第</a:t>
            </a:r>
            <a:r>
              <a:rPr kumimoji="0" lang="en-US" altLang="zh-TW" sz="2800" b="1">
                <a:solidFill>
                  <a:srgbClr val="006600"/>
                </a:solidFill>
                <a:latin typeface="微軟正黑體" panose="020B0604030504040204" pitchFamily="34" charset="-120"/>
                <a:ea typeface="微軟正黑體" panose="020B0604030504040204" pitchFamily="34" charset="-120"/>
              </a:rPr>
              <a:t>132</a:t>
            </a:r>
            <a:r>
              <a:rPr kumimoji="0" lang="zh-TW" altLang="en-US" sz="2800" b="1">
                <a:solidFill>
                  <a:srgbClr val="006600"/>
                </a:solidFill>
                <a:latin typeface="微軟正黑體" panose="020B0604030504040204" pitchFamily="34" charset="-120"/>
                <a:ea typeface="微軟正黑體" panose="020B0604030504040204" pitchFamily="34" charset="-120"/>
              </a:rPr>
              <a:t>條</a:t>
            </a:r>
            <a:endParaRPr kumimoji="0" lang="en-US" altLang="zh-TW" sz="2800" b="1">
              <a:solidFill>
                <a:srgbClr val="006600"/>
              </a:solidFill>
              <a:latin typeface="微軟正黑體" panose="020B0604030504040204" pitchFamily="34" charset="-120"/>
              <a:ea typeface="微軟正黑體" panose="020B0604030504040204" pitchFamily="34" charset="-120"/>
            </a:endParaRP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政府採購法第</a:t>
            </a:r>
            <a:r>
              <a:rPr kumimoji="0" lang="en-US" altLang="zh-TW" sz="2800" b="1">
                <a:solidFill>
                  <a:srgbClr val="006600"/>
                </a:solidFill>
                <a:latin typeface="微軟正黑體" panose="020B0604030504040204" pitchFamily="34" charset="-120"/>
                <a:ea typeface="微軟正黑體" panose="020B0604030504040204" pitchFamily="34" charset="-120"/>
              </a:rPr>
              <a:t>34</a:t>
            </a:r>
            <a:r>
              <a:rPr kumimoji="0" lang="zh-TW" altLang="en-US" sz="2800" b="1">
                <a:solidFill>
                  <a:srgbClr val="006600"/>
                </a:solidFill>
                <a:latin typeface="微軟正黑體" panose="020B0604030504040204" pitchFamily="34" charset="-120"/>
                <a:ea typeface="微軟正黑體" panose="020B0604030504040204" pitchFamily="34" charset="-120"/>
              </a:rPr>
              <a:t>條</a:t>
            </a:r>
            <a:endParaRPr kumimoji="0" lang="en-US" altLang="zh-TW" sz="2800" b="1">
              <a:solidFill>
                <a:srgbClr val="006600"/>
              </a:solidFill>
              <a:latin typeface="微軟正黑體" panose="020B0604030504040204" pitchFamily="34" charset="-120"/>
              <a:ea typeface="微軟正黑體" panose="020B0604030504040204" pitchFamily="34" charset="-120"/>
            </a:endParaRP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貪污治罪條例第</a:t>
            </a:r>
            <a:r>
              <a:rPr kumimoji="0" lang="en-US" altLang="zh-TW" sz="2800" b="1">
                <a:solidFill>
                  <a:srgbClr val="006600"/>
                </a:solidFill>
                <a:latin typeface="微軟正黑體" panose="020B0604030504040204" pitchFamily="34" charset="-120"/>
                <a:ea typeface="微軟正黑體" panose="020B0604030504040204" pitchFamily="34" charset="-120"/>
              </a:rPr>
              <a:t>4</a:t>
            </a:r>
            <a:r>
              <a:rPr kumimoji="0" lang="zh-TW" altLang="en-US" sz="2800" b="1">
                <a:solidFill>
                  <a:srgbClr val="006600"/>
                </a:solidFill>
                <a:latin typeface="微軟正黑體" panose="020B0604030504040204" pitchFamily="34" charset="-120"/>
                <a:ea typeface="微軟正黑體" panose="020B0604030504040204" pitchFamily="34" charset="-120"/>
              </a:rPr>
              <a:t>條</a:t>
            </a:r>
            <a:endParaRPr kumimoji="0" lang="en-US" altLang="zh-TW" sz="2800" b="1">
              <a:solidFill>
                <a:srgbClr val="006600"/>
              </a:solidFill>
              <a:latin typeface="微軟正黑體" panose="020B0604030504040204" pitchFamily="34" charset="-120"/>
              <a:ea typeface="微軟正黑體" panose="020B0604030504040204" pitchFamily="34" charset="-120"/>
            </a:endParaRPr>
          </a:p>
          <a:p>
            <a:pPr marL="457200" indent="-457200" algn="just">
              <a:spcBef>
                <a:spcPts val="0"/>
              </a:spcBef>
              <a:buClr>
                <a:srgbClr val="C00000"/>
              </a:buClr>
              <a:buSzPct val="85000"/>
              <a:buFont typeface="Wingdings" panose="05000000000000000000" pitchFamily="2" charset="2"/>
              <a:buChar char="n"/>
            </a:pPr>
            <a:r>
              <a:rPr kumimoji="0" lang="zh-TW" altLang="en-US" sz="2800" b="1">
                <a:latin typeface="微軟正黑體" panose="020B0604030504040204" pitchFamily="34" charset="-120"/>
                <a:ea typeface="微軟正黑體" panose="020B0604030504040204" pitchFamily="34" charset="-120"/>
              </a:rPr>
              <a:t>廠商人員</a:t>
            </a:r>
            <a:endParaRPr kumimoji="0" lang="en-US" altLang="zh-TW" sz="2800" b="1">
              <a:latin typeface="微軟正黑體" panose="020B0604030504040204" pitchFamily="34" charset="-120"/>
              <a:ea typeface="微軟正黑體" panose="020B0604030504040204" pitchFamily="34" charset="-120"/>
            </a:endParaRP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貪污治罪條例第</a:t>
            </a:r>
            <a:r>
              <a:rPr kumimoji="0" lang="en-US" altLang="zh-TW" sz="2800" b="1">
                <a:solidFill>
                  <a:srgbClr val="006600"/>
                </a:solidFill>
                <a:latin typeface="微軟正黑體" panose="020B0604030504040204" pitchFamily="34" charset="-120"/>
                <a:ea typeface="微軟正黑體" panose="020B0604030504040204" pitchFamily="34" charset="-120"/>
              </a:rPr>
              <a:t>11</a:t>
            </a:r>
            <a:r>
              <a:rPr kumimoji="0" lang="zh-TW" altLang="en-US" sz="2800" b="1">
                <a:solidFill>
                  <a:srgbClr val="006600"/>
                </a:solidFill>
                <a:latin typeface="微軟正黑體" panose="020B0604030504040204" pitchFamily="34" charset="-120"/>
                <a:ea typeface="微軟正黑體" panose="020B0604030504040204" pitchFamily="34" charset="-120"/>
              </a:rPr>
              <a:t>條</a:t>
            </a:r>
            <a:r>
              <a:rPr kumimoji="0" lang="en-US" altLang="zh-TW" sz="2800" b="1">
                <a:solidFill>
                  <a:srgbClr val="006600"/>
                </a:solidFill>
                <a:latin typeface="微軟正黑體" panose="020B0604030504040204" pitchFamily="34" charset="-120"/>
                <a:ea typeface="微軟正黑體" panose="020B0604030504040204" pitchFamily="34" charset="-120"/>
              </a:rPr>
              <a:t>(</a:t>
            </a:r>
            <a:r>
              <a:rPr kumimoji="0" lang="zh-TW" altLang="en-US" sz="2800" b="1">
                <a:solidFill>
                  <a:srgbClr val="C00000"/>
                </a:solidFill>
                <a:latin typeface="微軟正黑體" panose="020B0604030504040204" pitchFamily="34" charset="-120"/>
                <a:ea typeface="微軟正黑體" panose="020B0604030504040204" pitchFamily="34" charset="-120"/>
              </a:rPr>
              <a:t>行賄罪</a:t>
            </a:r>
            <a:r>
              <a:rPr kumimoji="0" lang="en-US" altLang="zh-TW" sz="2800" b="1">
                <a:solidFill>
                  <a:srgbClr val="006600"/>
                </a:solidFill>
                <a:latin typeface="微軟正黑體" panose="020B0604030504040204" pitchFamily="34" charset="-120"/>
                <a:ea typeface="微軟正黑體" panose="020B0604030504040204" pitchFamily="34" charset="-120"/>
              </a:rPr>
              <a:t>)</a:t>
            </a:r>
            <a:endParaRPr kumimoji="0" lang="en-US" altLang="zh-TW" sz="2800" b="1" dirty="0">
              <a:solidFill>
                <a:srgbClr val="006600"/>
              </a:solidFill>
              <a:latin typeface="微軟正黑體" panose="020B0604030504040204" pitchFamily="34" charset="-120"/>
              <a:ea typeface="微軟正黑體" panose="020B0604030504040204" pitchFamily="34" charset="-120"/>
            </a:endParaRPr>
          </a:p>
        </p:txBody>
      </p:sp>
      <p:sp>
        <p:nvSpPr>
          <p:cNvPr id="7" name="Rectangle 9"/>
          <p:cNvSpPr>
            <a:spLocks noChangeArrowheads="1"/>
          </p:cNvSpPr>
          <p:nvPr/>
        </p:nvSpPr>
        <p:spPr bwMode="auto">
          <a:xfrm>
            <a:off x="390952" y="1119510"/>
            <a:ext cx="4613096" cy="569386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FF"/>
                </a:solidFill>
                <a:latin typeface="微軟正黑體" panose="020B0604030504040204" pitchFamily="34" charset="-120"/>
                <a:ea typeface="微軟正黑體" panose="020B0604030504040204" pitchFamily="34" charset="-120"/>
              </a:rPr>
              <a:t>避免私下與廠商接觸</a:t>
            </a:r>
            <a:endParaRPr kumimoji="0" lang="en-US" altLang="zh-TW" sz="2800" b="1">
              <a:solidFill>
                <a:srgbClr val="0000FF"/>
              </a:solidFill>
              <a:latin typeface="微軟正黑體" panose="020B0604030504040204" pitchFamily="34" charset="-120"/>
              <a:ea typeface="微軟正黑體" panose="020B0604030504040204" pitchFamily="34" charset="-120"/>
            </a:endParaRPr>
          </a:p>
          <a:p>
            <a:pPr marL="444500" indent="0" algn="just">
              <a:spcBef>
                <a:spcPts val="0"/>
              </a:spcBef>
              <a:buClr>
                <a:srgbClr val="C00000"/>
              </a:buClr>
              <a:buSzPct val="85000"/>
            </a:pPr>
            <a:r>
              <a:rPr kumimoji="0" lang="zh-TW" altLang="en-US" sz="2800" b="1">
                <a:solidFill>
                  <a:srgbClr val="000066"/>
                </a:solidFill>
                <a:latin typeface="微軟正黑體" panose="020B0604030504040204" pitchFamily="34" charset="-120"/>
                <a:ea typeface="微軟正黑體" panose="020B0604030504040204" pitchFamily="34" charset="-120"/>
              </a:rPr>
              <a:t>採購相關人員，不應與廠商或利益相關人私下會面，應遵守「採購人員倫理準則」、「公務人員廉政倫理規範」及「農田水利事業人員廉政倫理規範」等規定。</a:t>
            </a:r>
            <a:endParaRPr kumimoji="0" lang="en-US" altLang="zh-TW" sz="2800" b="1">
              <a:solidFill>
                <a:srgbClr val="000066"/>
              </a:solidFill>
              <a:latin typeface="微軟正黑體" panose="020B0604030504040204" pitchFamily="34" charset="-120"/>
              <a:ea typeface="微軟正黑體" panose="020B0604030504040204" pitchFamily="34" charset="-120"/>
            </a:endParaRPr>
          </a:p>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FF"/>
                </a:solidFill>
                <a:latin typeface="微軟正黑體" panose="020B0604030504040204" pitchFamily="34" charset="-120"/>
                <a:ea typeface="微軟正黑體" panose="020B0604030504040204" pitchFamily="34" charset="-120"/>
              </a:rPr>
              <a:t>加強法治觀念宣導</a:t>
            </a:r>
            <a:endParaRPr kumimoji="0" lang="en-US" altLang="zh-TW" sz="2800" b="1">
              <a:solidFill>
                <a:srgbClr val="0000FF"/>
              </a:solidFill>
              <a:latin typeface="微軟正黑體" panose="020B0604030504040204" pitchFamily="34" charset="-120"/>
              <a:ea typeface="微軟正黑體" panose="020B0604030504040204" pitchFamily="34" charset="-120"/>
            </a:endParaRPr>
          </a:p>
          <a:p>
            <a:pPr marL="444500" indent="0" algn="just">
              <a:spcBef>
                <a:spcPts val="0"/>
              </a:spcBef>
              <a:buClr>
                <a:srgbClr val="C00000"/>
              </a:buClr>
              <a:buSzPct val="85000"/>
            </a:pPr>
            <a:r>
              <a:rPr kumimoji="0" lang="zh-TW" altLang="en-US" sz="2800" b="1">
                <a:solidFill>
                  <a:srgbClr val="006600"/>
                </a:solidFill>
                <a:latin typeface="微軟正黑體" panose="020B0604030504040204" pitchFamily="34" charset="-120"/>
                <a:ea typeface="微軟正黑體" panose="020B0604030504040204" pitchFamily="34" charset="-120"/>
              </a:rPr>
              <a:t>強化承辦人員法治觀念，避免顧及私交而損害機關對採購案件管理之正確性。</a:t>
            </a:r>
            <a:endParaRPr kumimoji="0" lang="en-US" altLang="zh-TW" sz="2800" b="1" dirty="0">
              <a:solidFill>
                <a:srgbClr val="006600"/>
              </a:solidFill>
              <a:latin typeface="微軟正黑體" panose="020B0604030504040204" pitchFamily="34" charset="-120"/>
              <a:ea typeface="微軟正黑體" panose="020B0604030504040204" pitchFamily="34" charset="-120"/>
            </a:endParaRPr>
          </a:p>
        </p:txBody>
      </p:sp>
      <p:sp>
        <p:nvSpPr>
          <p:cNvPr id="8" name="書卷 (水平) 7"/>
          <p:cNvSpPr/>
          <p:nvPr/>
        </p:nvSpPr>
        <p:spPr>
          <a:xfrm>
            <a:off x="5304178" y="116557"/>
            <a:ext cx="3012238" cy="936179"/>
          </a:xfrm>
          <a:prstGeom prst="horizontalScroll">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相關法令</a:t>
            </a:r>
          </a:p>
        </p:txBody>
      </p:sp>
    </p:spTree>
    <p:extLst>
      <p:ext uri="{BB962C8B-B14F-4D97-AF65-F5344CB8AC3E}">
        <p14:creationId xmlns:p14="http://schemas.microsoft.com/office/powerpoint/2010/main" val="3698341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14</a:t>
            </a:fld>
            <a:endParaRPr lang="en-US" altLang="zh-TW" sz="1400">
              <a:solidFill>
                <a:srgbClr val="AD1F1F"/>
              </a:solidFill>
              <a:latin typeface="Times New Roman" panose="02020603050405020304" pitchFamily="18" charset="0"/>
            </a:endParaRPr>
          </a:p>
        </p:txBody>
      </p:sp>
      <p:sp>
        <p:nvSpPr>
          <p:cNvPr id="7" name="Rectangle 9"/>
          <p:cNvSpPr>
            <a:spLocks noChangeArrowheads="1"/>
          </p:cNvSpPr>
          <p:nvPr/>
        </p:nvSpPr>
        <p:spPr bwMode="auto">
          <a:xfrm>
            <a:off x="390952" y="620688"/>
            <a:ext cx="8501528" cy="31700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358775" indent="-358775" algn="just">
              <a:spcBef>
                <a:spcPts val="0"/>
              </a:spcBef>
              <a:buClr>
                <a:srgbClr val="C00000"/>
              </a:buClr>
              <a:buSzPct val="85000"/>
              <a:buFont typeface="Wingdings" panose="05000000000000000000" pitchFamily="2" charset="2"/>
              <a:buChar char="n"/>
            </a:pPr>
            <a:r>
              <a:rPr kumimoji="0" lang="zh-TW" altLang="en-US" sz="2500" b="1">
                <a:solidFill>
                  <a:srgbClr val="0000FF"/>
                </a:solidFill>
                <a:latin typeface="微軟正黑體" panose="020B0604030504040204" pitchFamily="34" charset="-120"/>
                <a:ea typeface="微軟正黑體" panose="020B0604030504040204" pitchFamily="34" charset="-120"/>
              </a:rPr>
              <a:t>第</a:t>
            </a:r>
            <a:r>
              <a:rPr kumimoji="0" lang="en-US" altLang="zh-TW" sz="2500" b="1">
                <a:solidFill>
                  <a:srgbClr val="0000FF"/>
                </a:solidFill>
                <a:latin typeface="微軟正黑體" panose="020B0604030504040204" pitchFamily="34" charset="-120"/>
                <a:ea typeface="微軟正黑體" panose="020B0604030504040204" pitchFamily="34" charset="-120"/>
              </a:rPr>
              <a:t>132</a:t>
            </a:r>
            <a:r>
              <a:rPr kumimoji="0" lang="zh-TW" altLang="en-US" sz="2500" b="1">
                <a:solidFill>
                  <a:srgbClr val="0000FF"/>
                </a:solidFill>
                <a:latin typeface="微軟正黑體" panose="020B0604030504040204" pitchFamily="34" charset="-120"/>
                <a:ea typeface="微軟正黑體" panose="020B0604030504040204" pitchFamily="34" charset="-120"/>
              </a:rPr>
              <a:t>條</a:t>
            </a:r>
            <a:endParaRPr kumimoji="0" lang="en-US" altLang="zh-TW" sz="2500" b="1">
              <a:solidFill>
                <a:srgbClr val="0000FF"/>
              </a:solidFill>
              <a:latin typeface="微軟正黑體" panose="020B0604030504040204" pitchFamily="34" charset="-120"/>
              <a:ea typeface="微軟正黑體" panose="020B0604030504040204" pitchFamily="34" charset="-120"/>
            </a:endParaRPr>
          </a:p>
          <a:p>
            <a:pPr marL="271463" indent="-271463" algn="just">
              <a:spcBef>
                <a:spcPts val="0"/>
              </a:spcBef>
              <a:buClr>
                <a:srgbClr val="C00000"/>
              </a:buClr>
              <a:buSzPct val="85000"/>
            </a:pPr>
            <a:r>
              <a:rPr kumimoji="0" lang="en-US" altLang="zh-TW" sz="2500" b="1">
                <a:solidFill>
                  <a:srgbClr val="000066"/>
                </a:solidFill>
                <a:latin typeface="微軟正黑體" panose="020B0604030504040204" pitchFamily="34" charset="-120"/>
                <a:ea typeface="微軟正黑體" panose="020B0604030504040204" pitchFamily="34" charset="-120"/>
              </a:rPr>
              <a:t>1.</a:t>
            </a:r>
            <a:r>
              <a:rPr kumimoji="0" lang="zh-TW" altLang="en-US" sz="2500" b="1">
                <a:solidFill>
                  <a:srgbClr val="000066"/>
                </a:solidFill>
                <a:latin typeface="微軟正黑體" panose="020B0604030504040204" pitchFamily="34" charset="-120"/>
                <a:ea typeface="微軟正黑體" panose="020B0604030504040204" pitchFamily="34" charset="-120"/>
              </a:rPr>
              <a:t>公務員洩漏或交付關於中華民國國防以外應秘密之文書、圖畫、消息或物品者，處三年以下有期徒刑。</a:t>
            </a:r>
          </a:p>
          <a:p>
            <a:pPr marL="271463" indent="-271463" algn="just">
              <a:spcBef>
                <a:spcPts val="0"/>
              </a:spcBef>
              <a:buClr>
                <a:srgbClr val="C00000"/>
              </a:buClr>
              <a:buSzPct val="85000"/>
            </a:pPr>
            <a:r>
              <a:rPr kumimoji="0" lang="en-US" altLang="zh-TW" sz="2500" b="1">
                <a:solidFill>
                  <a:srgbClr val="000066"/>
                </a:solidFill>
                <a:latin typeface="微軟正黑體" panose="020B0604030504040204" pitchFamily="34" charset="-120"/>
                <a:ea typeface="微軟正黑體" panose="020B0604030504040204" pitchFamily="34" charset="-120"/>
              </a:rPr>
              <a:t>2.</a:t>
            </a:r>
            <a:r>
              <a:rPr kumimoji="0" lang="zh-TW" altLang="en-US" sz="2500" b="1">
                <a:solidFill>
                  <a:srgbClr val="000066"/>
                </a:solidFill>
                <a:latin typeface="微軟正黑體" panose="020B0604030504040204" pitchFamily="34" charset="-120"/>
                <a:ea typeface="微軟正黑體" panose="020B0604030504040204" pitchFamily="34" charset="-120"/>
              </a:rPr>
              <a:t>因過失犯前項之罪者，處一年以下有期徒刑、拘役或九千元以下罰金。</a:t>
            </a:r>
          </a:p>
          <a:p>
            <a:pPr marL="271463" indent="-271463" algn="just">
              <a:spcBef>
                <a:spcPts val="0"/>
              </a:spcBef>
              <a:buClr>
                <a:srgbClr val="C00000"/>
              </a:buClr>
              <a:buSzPct val="85000"/>
            </a:pPr>
            <a:r>
              <a:rPr kumimoji="0" lang="en-US" altLang="zh-TW" sz="2500" b="1">
                <a:solidFill>
                  <a:srgbClr val="000066"/>
                </a:solidFill>
                <a:latin typeface="微軟正黑體" panose="020B0604030504040204" pitchFamily="34" charset="-120"/>
                <a:ea typeface="微軟正黑體" panose="020B0604030504040204" pitchFamily="34" charset="-120"/>
              </a:rPr>
              <a:t>3.</a:t>
            </a:r>
            <a:r>
              <a:rPr kumimoji="0" lang="zh-TW" altLang="en-US" sz="2500" b="1">
                <a:solidFill>
                  <a:srgbClr val="000066"/>
                </a:solidFill>
                <a:latin typeface="微軟正黑體" panose="020B0604030504040204" pitchFamily="34" charset="-120"/>
                <a:ea typeface="微軟正黑體" panose="020B0604030504040204" pitchFamily="34" charset="-120"/>
              </a:rPr>
              <a:t>非公務員因職務或業務知悉或持有第一項之文書、圖畫、消息或物品，而洩漏或交付之者，處一年以下有期徒刑、拘役或九千元以下罰金。</a:t>
            </a:r>
            <a:endParaRPr kumimoji="0" lang="en-US" altLang="zh-TW" sz="2500" b="1" dirty="0">
              <a:solidFill>
                <a:srgbClr val="006600"/>
              </a:solidFill>
              <a:latin typeface="微軟正黑體" panose="020B0604030504040204" pitchFamily="34" charset="-120"/>
              <a:ea typeface="微軟正黑體" panose="020B0604030504040204" pitchFamily="34" charset="-120"/>
            </a:endParaRPr>
          </a:p>
        </p:txBody>
      </p:sp>
      <p:sp>
        <p:nvSpPr>
          <p:cNvPr id="8" name="書卷 (水平) 7"/>
          <p:cNvSpPr/>
          <p:nvPr/>
        </p:nvSpPr>
        <p:spPr>
          <a:xfrm>
            <a:off x="6876256" y="233189"/>
            <a:ext cx="2020808" cy="747539"/>
          </a:xfrm>
          <a:prstGeom prst="horizontalScroll">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刑　法</a:t>
            </a:r>
          </a:p>
        </p:txBody>
      </p:sp>
    </p:spTree>
    <p:extLst>
      <p:ext uri="{BB962C8B-B14F-4D97-AF65-F5344CB8AC3E}">
        <p14:creationId xmlns:p14="http://schemas.microsoft.com/office/powerpoint/2010/main" val="3984682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15</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251520" y="116632"/>
            <a:ext cx="4176464" cy="936179"/>
          </a:xfrm>
          <a:prstGeom prst="horizontalScroll">
            <a:avLst/>
          </a:prstGeom>
          <a:blipFill>
            <a:blip r:embed="rId2"/>
            <a:tile tx="0" ty="0" sx="100000" sy="100000" flip="none" algn="tl"/>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C00000"/>
                </a:solidFill>
                <a:latin typeface="微軟正黑體" panose="020B0604030504040204" pitchFamily="34" charset="-120"/>
              </a:rPr>
              <a:t>案例</a:t>
            </a:r>
            <a:r>
              <a:rPr lang="en-US" altLang="zh-TW" sz="3000" b="1">
                <a:solidFill>
                  <a:srgbClr val="C00000"/>
                </a:solidFill>
                <a:latin typeface="微軟正黑體" panose="020B0604030504040204" pitchFamily="34" charset="-120"/>
              </a:rPr>
              <a:t>2</a:t>
            </a:r>
            <a:r>
              <a:rPr lang="zh-TW" altLang="en-US" sz="3000" b="1">
                <a:solidFill>
                  <a:srgbClr val="0000FF"/>
                </a:solidFill>
                <a:latin typeface="微軟正黑體" panose="020B0604030504040204" pitchFamily="34" charset="-120"/>
              </a:rPr>
              <a:t>：相同不是巧合</a:t>
            </a:r>
          </a:p>
        </p:txBody>
      </p:sp>
      <p:sp>
        <p:nvSpPr>
          <p:cNvPr id="6" name="Rectangle 9"/>
          <p:cNvSpPr>
            <a:spLocks noChangeArrowheads="1"/>
          </p:cNvSpPr>
          <p:nvPr/>
        </p:nvSpPr>
        <p:spPr bwMode="auto">
          <a:xfrm>
            <a:off x="395536" y="1052736"/>
            <a:ext cx="8064896" cy="3580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lnSpc>
                <a:spcPts val="3400"/>
              </a:lnSpc>
              <a:buClr>
                <a:srgbClr val="C00000"/>
              </a:buClr>
              <a:buSzPct val="85000"/>
              <a:buFont typeface="Wingdings" panose="05000000000000000000" pitchFamily="2" charset="2"/>
              <a:buChar char="n"/>
            </a:pPr>
            <a:r>
              <a:rPr kumimoji="0" lang="en-US" altLang="zh-TW" sz="2800" b="1">
                <a:solidFill>
                  <a:srgbClr val="000099"/>
                </a:solidFill>
                <a:latin typeface="微軟正黑體" panose="020B0604030504040204" pitchFamily="34" charset="-120"/>
                <a:ea typeface="微軟正黑體" panose="020B0604030504040204" pitchFamily="34" charset="-120"/>
              </a:rPr>
              <a:t>A</a:t>
            </a:r>
            <a:r>
              <a:rPr kumimoji="0" lang="zh-TW" altLang="en-US" sz="2800" b="1">
                <a:solidFill>
                  <a:srgbClr val="000099"/>
                </a:solidFill>
                <a:latin typeface="微軟正黑體" panose="020B0604030504040204" pitchFamily="34" charset="-120"/>
                <a:ea typeface="微軟正黑體" panose="020B0604030504040204" pitchFamily="34" charset="-120"/>
              </a:rPr>
              <a:t>擔任某機關建設課課長與技師</a:t>
            </a:r>
            <a:r>
              <a:rPr kumimoji="0" lang="en-US" altLang="zh-TW" sz="2800" b="1">
                <a:solidFill>
                  <a:srgbClr val="000099"/>
                </a:solidFill>
                <a:latin typeface="微軟正黑體" panose="020B0604030504040204" pitchFamily="34" charset="-120"/>
                <a:ea typeface="微軟正黑體" panose="020B0604030504040204" pitchFamily="34" charset="-120"/>
              </a:rPr>
              <a:t>B</a:t>
            </a:r>
            <a:r>
              <a:rPr kumimoji="0" lang="zh-TW" altLang="en-US" sz="2800" b="1">
                <a:solidFill>
                  <a:srgbClr val="000099"/>
                </a:solidFill>
                <a:latin typeface="微軟正黑體" panose="020B0604030504040204" pitchFamily="34" charset="-120"/>
                <a:ea typeface="微軟正黑體" panose="020B0604030504040204" pitchFamily="34" charset="-120"/>
              </a:rPr>
              <a:t>等人，於採購案件進行第一階段廠商</a:t>
            </a:r>
            <a:r>
              <a:rPr kumimoji="0" lang="zh-TW" altLang="en-US" sz="2800" b="1" u="heavy">
                <a:solidFill>
                  <a:srgbClr val="000099"/>
                </a:solidFill>
                <a:uFill>
                  <a:solidFill>
                    <a:srgbClr val="800000"/>
                  </a:solidFill>
                </a:uFill>
                <a:latin typeface="微軟正黑體" panose="020B0604030504040204" pitchFamily="34" charset="-120"/>
                <a:ea typeface="微軟正黑體" panose="020B0604030504040204" pitchFamily="34" charset="-120"/>
              </a:rPr>
              <a:t>資格審查時，發現三家投標廠商中甲公司與丙公司聯絡人之電子郵件相同</a:t>
            </a:r>
            <a:r>
              <a:rPr kumimoji="0" lang="zh-TW" altLang="en-US" sz="2800" b="1">
                <a:solidFill>
                  <a:srgbClr val="000099"/>
                </a:solidFill>
                <a:latin typeface="微軟正黑體" panose="020B0604030504040204" pitchFamily="34" charset="-120"/>
                <a:ea typeface="微軟正黑體" panose="020B0604030504040204" pitchFamily="34" charset="-120"/>
              </a:rPr>
              <a:t>，仍然認定二家公司審標合格，並進入到第二階段評選委員會評選，結果甲公司得標。</a:t>
            </a:r>
          </a:p>
          <a:p>
            <a:pPr marL="457200" indent="-457200" algn="just">
              <a:lnSpc>
                <a:spcPts val="3400"/>
              </a:lnSpc>
              <a:buClr>
                <a:srgbClr val="C00000"/>
              </a:buClr>
              <a:buSzPct val="85000"/>
              <a:buFont typeface="Wingdings" panose="05000000000000000000" pitchFamily="2" charset="2"/>
              <a:buChar char="n"/>
            </a:pPr>
            <a:r>
              <a:rPr kumimoji="0" lang="zh-TW" altLang="en-US" sz="2800" b="1">
                <a:solidFill>
                  <a:srgbClr val="000099"/>
                </a:solidFill>
                <a:latin typeface="微軟正黑體" panose="020B0604030504040204" pitchFamily="34" charset="-120"/>
                <a:ea typeface="微軟正黑體" panose="020B0604030504040204" pitchFamily="34" charset="-120"/>
              </a:rPr>
              <a:t>案經民眾檢舉該採購案件程序異常，機關查核後發現甲公司與丙公司聯絡人除電子郵件相同外，電子領標</a:t>
            </a:r>
            <a:r>
              <a:rPr kumimoji="0" lang="en-US" altLang="zh-TW" sz="2800" b="1">
                <a:solidFill>
                  <a:srgbClr val="000099"/>
                </a:solidFill>
                <a:latin typeface="微軟正黑體" panose="020B0604030504040204" pitchFamily="34" charset="-120"/>
                <a:ea typeface="微軟正黑體" panose="020B0604030504040204" pitchFamily="34" charset="-120"/>
              </a:rPr>
              <a:t>IP</a:t>
            </a:r>
            <a:r>
              <a:rPr kumimoji="0" lang="zh-TW" altLang="en-US" sz="2800" b="1">
                <a:solidFill>
                  <a:srgbClr val="000099"/>
                </a:solidFill>
                <a:latin typeface="微軟正黑體" panose="020B0604030504040204" pitchFamily="34" charset="-120"/>
                <a:ea typeface="微軟正黑體" panose="020B0604030504040204" pitchFamily="34" charset="-120"/>
              </a:rPr>
              <a:t>位址亦相同，疑屬圍標態樣。</a:t>
            </a:r>
            <a:endParaRPr kumimoji="0" lang="en-US" altLang="zh-TW" sz="2800"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48083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16</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79034" y="96826"/>
            <a:ext cx="3832926"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採購法律相關規定</a:t>
            </a:r>
          </a:p>
        </p:txBody>
      </p:sp>
      <p:sp>
        <p:nvSpPr>
          <p:cNvPr id="7" name="Rectangle 11"/>
          <p:cNvSpPr>
            <a:spLocks noChangeArrowheads="1"/>
          </p:cNvSpPr>
          <p:nvPr/>
        </p:nvSpPr>
        <p:spPr bwMode="auto">
          <a:xfrm>
            <a:off x="359532" y="1089026"/>
            <a:ext cx="8352159" cy="4176006"/>
          </a:xfrm>
          <a:prstGeom prst="rect">
            <a:avLst/>
          </a:prstGeom>
          <a:noFill/>
          <a:ln w="9525">
            <a:noFill/>
            <a:miter lim="800000"/>
            <a:headEnd/>
            <a:tailEnd/>
          </a:ln>
          <a:effectLst/>
        </p:spPr>
        <p:txBody>
          <a:bodyPr/>
          <a:lstStyle/>
          <a:p>
            <a:pPr marL="261938" indent="-261938" algn="just" eaLnBrk="1" hangingPunct="1">
              <a:spcBef>
                <a:spcPts val="0"/>
              </a:spcBef>
              <a:buClr>
                <a:prstClr val="black"/>
              </a:buClr>
              <a:buSzPct val="75000"/>
              <a:buFont typeface="Wingdings" pitchFamily="2" charset="2"/>
              <a:buChar char="l"/>
              <a:defRPr/>
            </a:pPr>
            <a:r>
              <a:rPr lang="en-US" altLang="zh-TW" sz="2200" b="1" dirty="0">
                <a:solidFill>
                  <a:srgbClr val="000066"/>
                </a:solidFill>
                <a:latin typeface="+mj-ea"/>
                <a:ea typeface="+mj-ea"/>
              </a:rPr>
              <a:t>91.11.27</a:t>
            </a:r>
            <a:r>
              <a:rPr lang="zh-TW" altLang="en-US" sz="2200" b="1" dirty="0">
                <a:solidFill>
                  <a:srgbClr val="000066"/>
                </a:solidFill>
                <a:latin typeface="+mj-ea"/>
                <a:ea typeface="+mj-ea"/>
              </a:rPr>
              <a:t>工程企字第</a:t>
            </a:r>
            <a:r>
              <a:rPr lang="en-US" altLang="zh-TW" sz="2200" b="1" dirty="0">
                <a:solidFill>
                  <a:srgbClr val="000066"/>
                </a:solidFill>
                <a:latin typeface="+mj-ea"/>
                <a:ea typeface="+mj-ea"/>
              </a:rPr>
              <a:t>09100516820</a:t>
            </a:r>
            <a:r>
              <a:rPr lang="zh-TW" altLang="en-US" sz="2200" b="1" dirty="0">
                <a:solidFill>
                  <a:srgbClr val="000066"/>
                </a:solidFill>
                <a:latin typeface="+mj-ea"/>
                <a:ea typeface="+mj-ea"/>
              </a:rPr>
              <a:t>號</a:t>
            </a:r>
            <a:r>
              <a:rPr lang="zh-TW" altLang="en-US" sz="2800" b="1" dirty="0">
                <a:solidFill>
                  <a:srgbClr val="FF0000"/>
                </a:solidFill>
                <a:latin typeface="+mj-ea"/>
                <a:ea typeface="+mj-ea"/>
              </a:rPr>
              <a:t>令</a:t>
            </a:r>
            <a:endParaRPr lang="en-US" altLang="zh-TW" sz="2800" b="1" dirty="0">
              <a:solidFill>
                <a:srgbClr val="FF0000"/>
              </a:solidFill>
              <a:latin typeface="+mj-ea"/>
              <a:ea typeface="+mj-ea"/>
            </a:endParaRPr>
          </a:p>
          <a:p>
            <a:pPr marL="0" lvl="1" indent="255588" algn="just" eaLnBrk="1" hangingPunct="1">
              <a:spcBef>
                <a:spcPct val="10000"/>
              </a:spcBef>
              <a:buClr>
                <a:srgbClr val="006699"/>
              </a:buClr>
              <a:buSzPct val="75000"/>
              <a:defRPr/>
            </a:pPr>
            <a:r>
              <a:rPr lang="zh-TW" altLang="en-US" sz="2300" b="1" dirty="0">
                <a:solidFill>
                  <a:srgbClr val="006600"/>
                </a:solidFill>
                <a:latin typeface="+mj-ea"/>
                <a:ea typeface="+mj-ea"/>
              </a:rPr>
              <a:t>機關辦理採購有下列情形之一者，得依政府採購法第</a:t>
            </a:r>
            <a:r>
              <a:rPr lang="en-US" altLang="zh-TW" sz="2300" b="1" dirty="0">
                <a:solidFill>
                  <a:srgbClr val="006600"/>
                </a:solidFill>
                <a:latin typeface="+mj-ea"/>
                <a:ea typeface="+mj-ea"/>
              </a:rPr>
              <a:t>50</a:t>
            </a:r>
            <a:r>
              <a:rPr lang="zh-TW" altLang="en-US" sz="2300" b="1" dirty="0">
                <a:solidFill>
                  <a:srgbClr val="006600"/>
                </a:solidFill>
                <a:latin typeface="+mj-ea"/>
                <a:ea typeface="+mj-ea"/>
              </a:rPr>
              <a:t>條第</a:t>
            </a:r>
            <a:r>
              <a:rPr lang="en-US" altLang="zh-TW" sz="2300" b="1" dirty="0">
                <a:solidFill>
                  <a:srgbClr val="006600"/>
                </a:solidFill>
                <a:latin typeface="+mj-ea"/>
                <a:ea typeface="+mj-ea"/>
              </a:rPr>
              <a:t>1</a:t>
            </a:r>
            <a:r>
              <a:rPr lang="zh-TW" altLang="en-US" sz="2300" b="1" dirty="0">
                <a:solidFill>
                  <a:srgbClr val="006600"/>
                </a:solidFill>
                <a:latin typeface="+mj-ea"/>
                <a:ea typeface="+mj-ea"/>
              </a:rPr>
              <a:t>項第</a:t>
            </a:r>
            <a:r>
              <a:rPr lang="en-US" altLang="zh-TW" sz="2300" b="1" dirty="0">
                <a:solidFill>
                  <a:srgbClr val="006600"/>
                </a:solidFill>
                <a:latin typeface="+mj-ea"/>
                <a:ea typeface="+mj-ea"/>
              </a:rPr>
              <a:t>5</a:t>
            </a:r>
            <a:r>
              <a:rPr lang="zh-TW" altLang="en-US" sz="2300" b="1" dirty="0">
                <a:solidFill>
                  <a:srgbClr val="006600"/>
                </a:solidFill>
                <a:latin typeface="+mj-ea"/>
                <a:ea typeface="+mj-ea"/>
              </a:rPr>
              <a:t>款「不同投標廠商間之投標文件內容有重大異常關聯者」處理：</a:t>
            </a:r>
          </a:p>
          <a:p>
            <a:pPr marL="0" lvl="2" algn="just" eaLnBrk="1" hangingPunct="1">
              <a:spcBef>
                <a:spcPct val="10000"/>
              </a:spcBef>
              <a:buClr>
                <a:srgbClr val="0000FF"/>
              </a:buClr>
              <a:buSzPct val="75000"/>
              <a:defRPr/>
            </a:pPr>
            <a:r>
              <a:rPr lang="zh-TW" altLang="en-US" sz="2300" b="1" dirty="0">
                <a:solidFill>
                  <a:srgbClr val="0000FF"/>
                </a:solidFill>
                <a:latin typeface="+mj-ea"/>
                <a:ea typeface="+mj-ea"/>
              </a:rPr>
              <a:t>一、投標文件內容由同一人或同一廠商繕寫或備具者。 </a:t>
            </a:r>
          </a:p>
          <a:p>
            <a:pPr marL="0" lvl="2" algn="just" eaLnBrk="1" hangingPunct="1">
              <a:spcBef>
                <a:spcPct val="10000"/>
              </a:spcBef>
              <a:buClr>
                <a:srgbClr val="0000FF"/>
              </a:buClr>
              <a:buSzPct val="75000"/>
              <a:defRPr/>
            </a:pPr>
            <a:r>
              <a:rPr lang="zh-TW" altLang="en-US" sz="2300" b="1" dirty="0">
                <a:solidFill>
                  <a:srgbClr val="0000FF"/>
                </a:solidFill>
                <a:latin typeface="+mj-ea"/>
                <a:ea typeface="+mj-ea"/>
              </a:rPr>
              <a:t>二、押標金由同一人或同一廠商繳納或申請退還者。</a:t>
            </a:r>
          </a:p>
          <a:p>
            <a:pPr marL="625475" lvl="2" indent="-625475" algn="just" eaLnBrk="1" hangingPunct="1">
              <a:spcBef>
                <a:spcPct val="10000"/>
              </a:spcBef>
              <a:buClr>
                <a:srgbClr val="0000FF"/>
              </a:buClr>
              <a:buSzPct val="75000"/>
              <a:defRPr/>
            </a:pPr>
            <a:r>
              <a:rPr lang="zh-TW" altLang="en-US" sz="2300" b="1" dirty="0">
                <a:solidFill>
                  <a:srgbClr val="0000FF"/>
                </a:solidFill>
                <a:latin typeface="+mj-ea"/>
                <a:ea typeface="+mj-ea"/>
              </a:rPr>
              <a:t>三、投標標封或通知機關信函號碼連號，顯係同一人或同一廠商所為者。</a:t>
            </a:r>
          </a:p>
          <a:p>
            <a:pPr marL="625475" lvl="2" indent="-625475" algn="just" eaLnBrk="1" hangingPunct="1">
              <a:spcBef>
                <a:spcPct val="10000"/>
              </a:spcBef>
              <a:buClr>
                <a:srgbClr val="0000FF"/>
              </a:buClr>
              <a:buSzPct val="75000"/>
              <a:defRPr/>
            </a:pPr>
            <a:r>
              <a:rPr lang="zh-TW" altLang="en-US" sz="2300" b="1" dirty="0">
                <a:solidFill>
                  <a:srgbClr val="0000FF"/>
                </a:solidFill>
                <a:latin typeface="+mj-ea"/>
                <a:ea typeface="+mj-ea"/>
              </a:rPr>
              <a:t>四、廠商地址、電話號碼、傳真機號碼、聯絡人或電子郵件網址相同者。</a:t>
            </a:r>
          </a:p>
          <a:p>
            <a:pPr marL="0" lvl="2" algn="just" eaLnBrk="1" hangingPunct="1">
              <a:spcBef>
                <a:spcPct val="10000"/>
              </a:spcBef>
              <a:buClr>
                <a:srgbClr val="0000FF"/>
              </a:buClr>
              <a:buSzPct val="75000"/>
              <a:defRPr/>
            </a:pPr>
            <a:r>
              <a:rPr lang="zh-TW" altLang="en-US" sz="2300" b="1" dirty="0">
                <a:solidFill>
                  <a:srgbClr val="0000FF"/>
                </a:solidFill>
                <a:latin typeface="+mj-ea"/>
                <a:ea typeface="+mj-ea"/>
              </a:rPr>
              <a:t>五、其他顯係同一人或同一廠商所為之情形者。</a:t>
            </a:r>
            <a:r>
              <a:rPr lang="zh-TW" altLang="en-US" sz="2300" dirty="0">
                <a:latin typeface="+mj-ea"/>
                <a:ea typeface="+mj-ea"/>
              </a:rPr>
              <a:t> </a:t>
            </a:r>
            <a:r>
              <a:rPr lang="zh-TW" altLang="en-US" sz="2300" b="1" dirty="0">
                <a:solidFill>
                  <a:srgbClr val="0000FF"/>
                </a:solidFill>
                <a:latin typeface="+mj-ea"/>
                <a:ea typeface="+mj-ea"/>
              </a:rPr>
              <a:t>   </a:t>
            </a:r>
            <a:endParaRPr lang="en-US" altLang="zh-TW" sz="2300" b="1" dirty="0">
              <a:solidFill>
                <a:srgbClr val="0000FF"/>
              </a:solidFill>
              <a:latin typeface="+mj-ea"/>
              <a:ea typeface="+mj-ea"/>
            </a:endParaRPr>
          </a:p>
        </p:txBody>
      </p:sp>
      <p:sp>
        <p:nvSpPr>
          <p:cNvPr id="8" name="Rectangle 11"/>
          <p:cNvSpPr>
            <a:spLocks noChangeArrowheads="1"/>
          </p:cNvSpPr>
          <p:nvPr/>
        </p:nvSpPr>
        <p:spPr bwMode="auto">
          <a:xfrm>
            <a:off x="466725" y="5265031"/>
            <a:ext cx="8461375" cy="1512341"/>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en-US" altLang="zh-TW" sz="2200" b="1" dirty="0">
                <a:solidFill>
                  <a:srgbClr val="000066"/>
                </a:solidFill>
                <a:latin typeface="+mj-ea"/>
                <a:ea typeface="+mj-ea"/>
              </a:rPr>
              <a:t>105.3.21</a:t>
            </a:r>
            <a:r>
              <a:rPr lang="zh-TW" altLang="en-US" sz="2200" b="1" dirty="0">
                <a:solidFill>
                  <a:srgbClr val="000066"/>
                </a:solidFill>
                <a:latin typeface="+mj-ea"/>
                <a:ea typeface="+mj-ea"/>
              </a:rPr>
              <a:t>工程企字第</a:t>
            </a:r>
            <a:r>
              <a:rPr lang="en-US" altLang="zh-TW" sz="2200" b="1" dirty="0">
                <a:solidFill>
                  <a:srgbClr val="000066"/>
                </a:solidFill>
                <a:latin typeface="+mj-ea"/>
                <a:ea typeface="+mj-ea"/>
              </a:rPr>
              <a:t>10500080180</a:t>
            </a:r>
            <a:r>
              <a:rPr lang="zh-TW" altLang="en-US" sz="2200" b="1" dirty="0">
                <a:solidFill>
                  <a:srgbClr val="000066"/>
                </a:solidFill>
                <a:latin typeface="+mj-ea"/>
                <a:ea typeface="+mj-ea"/>
              </a:rPr>
              <a:t>號</a:t>
            </a:r>
            <a:r>
              <a:rPr lang="zh-TW" altLang="en-US" sz="2800" b="1" dirty="0">
                <a:solidFill>
                  <a:srgbClr val="FF0000"/>
                </a:solidFill>
                <a:latin typeface="+mj-ea"/>
                <a:ea typeface="+mj-ea"/>
              </a:rPr>
              <a:t>令</a:t>
            </a:r>
          </a:p>
          <a:p>
            <a:pPr marL="0" lvl="1" indent="274638" algn="just" eaLnBrk="1" hangingPunct="1">
              <a:buClr>
                <a:srgbClr val="006600"/>
              </a:buClr>
              <a:buSzPct val="75000"/>
              <a:defRPr/>
            </a:pPr>
            <a:r>
              <a:rPr lang="zh-TW" altLang="zh-TW" sz="2200" b="1" dirty="0">
                <a:solidFill>
                  <a:srgbClr val="006600"/>
                </a:solidFill>
                <a:latin typeface="+mj-ea"/>
                <a:ea typeface="+mj-ea"/>
              </a:rPr>
              <a:t>機關辦理採購有「</a:t>
            </a:r>
            <a:r>
              <a:rPr lang="zh-TW" altLang="zh-TW" sz="2200" b="1" u="sng" dirty="0">
                <a:solidFill>
                  <a:srgbClr val="006600"/>
                </a:solidFill>
                <a:latin typeface="+mj-ea"/>
                <a:ea typeface="+mj-ea"/>
              </a:rPr>
              <a:t>廠商投標文件所載負責人為同一人</a:t>
            </a:r>
            <a:r>
              <a:rPr lang="zh-TW" altLang="zh-TW" sz="2200" b="1" dirty="0">
                <a:solidFill>
                  <a:srgbClr val="006600"/>
                </a:solidFill>
                <a:latin typeface="+mj-ea"/>
                <a:ea typeface="+mj-ea"/>
              </a:rPr>
              <a:t>」之情形者，得依政府採購法第</a:t>
            </a:r>
            <a:r>
              <a:rPr lang="en-US" altLang="zh-TW" sz="2200" b="1" dirty="0">
                <a:solidFill>
                  <a:srgbClr val="006600"/>
                </a:solidFill>
                <a:latin typeface="+mj-ea"/>
                <a:ea typeface="+mj-ea"/>
              </a:rPr>
              <a:t>50</a:t>
            </a:r>
            <a:r>
              <a:rPr lang="zh-TW" altLang="zh-TW" sz="2200" b="1" dirty="0">
                <a:solidFill>
                  <a:srgbClr val="006600"/>
                </a:solidFill>
                <a:latin typeface="+mj-ea"/>
                <a:ea typeface="+mj-ea"/>
              </a:rPr>
              <a:t>條第</a:t>
            </a:r>
            <a:r>
              <a:rPr lang="en-US" altLang="zh-TW" sz="2200" b="1" dirty="0">
                <a:solidFill>
                  <a:srgbClr val="006600"/>
                </a:solidFill>
                <a:latin typeface="+mj-ea"/>
                <a:ea typeface="+mj-ea"/>
              </a:rPr>
              <a:t>1</a:t>
            </a:r>
            <a:r>
              <a:rPr lang="zh-TW" altLang="zh-TW" sz="2200" b="1" dirty="0">
                <a:solidFill>
                  <a:srgbClr val="006600"/>
                </a:solidFill>
                <a:latin typeface="+mj-ea"/>
                <a:ea typeface="+mj-ea"/>
              </a:rPr>
              <a:t>項第</a:t>
            </a:r>
            <a:r>
              <a:rPr lang="en-US" altLang="zh-TW" sz="2200" b="1" dirty="0">
                <a:solidFill>
                  <a:srgbClr val="006600"/>
                </a:solidFill>
                <a:latin typeface="+mj-ea"/>
                <a:ea typeface="+mj-ea"/>
              </a:rPr>
              <a:t>5</a:t>
            </a:r>
            <a:r>
              <a:rPr lang="zh-TW" altLang="zh-TW" sz="2200" b="1" dirty="0">
                <a:solidFill>
                  <a:srgbClr val="006600"/>
                </a:solidFill>
                <a:latin typeface="+mj-ea"/>
                <a:ea typeface="+mj-ea"/>
              </a:rPr>
              <a:t>款「不同投標廠商間之投標文件內容有重大異常關聯者」處理</a:t>
            </a:r>
            <a:r>
              <a:rPr lang="zh-TW" altLang="en-US" sz="2200" b="1" dirty="0">
                <a:solidFill>
                  <a:srgbClr val="006600"/>
                </a:solidFill>
                <a:latin typeface="+mj-ea"/>
                <a:ea typeface="+mj-ea"/>
              </a:rPr>
              <a:t>。</a:t>
            </a:r>
            <a:endParaRPr lang="en-US" altLang="zh-TW" sz="2200" b="1" dirty="0">
              <a:solidFill>
                <a:srgbClr val="006600"/>
              </a:solidFill>
              <a:latin typeface="+mj-ea"/>
              <a:ea typeface="+mj-ea"/>
            </a:endParaRPr>
          </a:p>
        </p:txBody>
      </p:sp>
    </p:spTree>
    <p:extLst>
      <p:ext uri="{BB962C8B-B14F-4D97-AF65-F5344CB8AC3E}">
        <p14:creationId xmlns:p14="http://schemas.microsoft.com/office/powerpoint/2010/main" val="1355170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17</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79034" y="96826"/>
            <a:ext cx="2680798"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機關如何預防</a:t>
            </a:r>
          </a:p>
        </p:txBody>
      </p:sp>
      <p:sp>
        <p:nvSpPr>
          <p:cNvPr id="6" name="Rectangle 9"/>
          <p:cNvSpPr>
            <a:spLocks noChangeArrowheads="1"/>
          </p:cNvSpPr>
          <p:nvPr/>
        </p:nvSpPr>
        <p:spPr bwMode="auto">
          <a:xfrm>
            <a:off x="5148064" y="1186875"/>
            <a:ext cx="3744416" cy="4355038"/>
          </a:xfrm>
          <a:prstGeom prst="rect">
            <a:avLst/>
          </a:prstGeom>
          <a:solidFill>
            <a:schemeClr val="accent3">
              <a:lumMod val="20000"/>
              <a:lumOff val="80000"/>
            </a:schemeClr>
          </a:solidFill>
          <a:ln w="9525">
            <a:noFill/>
            <a:miter lim="800000"/>
            <a:headEnd/>
            <a:tailEnd/>
          </a:ln>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0" indent="0" algn="just">
              <a:spcBef>
                <a:spcPts val="0"/>
              </a:spcBef>
              <a:buClr>
                <a:srgbClr val="C00000"/>
              </a:buClr>
              <a:buSzPct val="85000"/>
            </a:pPr>
            <a:r>
              <a:rPr kumimoji="0" lang="zh-TW" altLang="en-US" sz="2800" b="1">
                <a:solidFill>
                  <a:prstClr val="black"/>
                </a:solidFill>
                <a:latin typeface="微軟正黑體" panose="020B0604030504040204" pitchFamily="34" charset="-120"/>
                <a:ea typeface="微軟正黑體" panose="020B0604030504040204" pitchFamily="34" charset="-120"/>
              </a:rPr>
              <a:t>機關同仁</a:t>
            </a:r>
            <a:endParaRPr kumimoji="0" lang="en-US" altLang="zh-TW" sz="2800" b="1">
              <a:solidFill>
                <a:prstClr val="black"/>
              </a:solidFill>
              <a:latin typeface="微軟正黑體" panose="020B0604030504040204" pitchFamily="34" charset="-120"/>
              <a:ea typeface="微軟正黑體" panose="020B0604030504040204" pitchFamily="34" charset="-120"/>
            </a:endParaRPr>
          </a:p>
          <a:p>
            <a:pPr marL="271463" indent="-271463" algn="just">
              <a:spcBef>
                <a:spcPts val="0"/>
              </a:spcBef>
              <a:buClr>
                <a:srgbClr val="C00000"/>
              </a:buClr>
              <a:buSzPct val="70000"/>
              <a:buFont typeface="Wingdings" panose="05000000000000000000" pitchFamily="2" charset="2"/>
              <a:buChar char="n"/>
            </a:pPr>
            <a:r>
              <a:rPr kumimoji="0" lang="zh-TW" altLang="en-US" sz="2600" b="1">
                <a:solidFill>
                  <a:srgbClr val="006600"/>
                </a:solidFill>
                <a:latin typeface="微軟正黑體" panose="020B0604030504040204" pitchFamily="34" charset="-120"/>
                <a:ea typeface="微軟正黑體" panose="020B0604030504040204" pitchFamily="34" charset="-120"/>
              </a:rPr>
              <a:t>政府採購法第</a:t>
            </a:r>
            <a:r>
              <a:rPr kumimoji="0" lang="en-US" altLang="zh-TW" sz="2600" b="1">
                <a:solidFill>
                  <a:srgbClr val="006600"/>
                </a:solidFill>
                <a:latin typeface="微軟正黑體" panose="020B0604030504040204" pitchFamily="34" charset="-120"/>
                <a:ea typeface="微軟正黑體" panose="020B0604030504040204" pitchFamily="34" charset="-120"/>
              </a:rPr>
              <a:t>50</a:t>
            </a:r>
            <a:r>
              <a:rPr kumimoji="0" lang="zh-TW" altLang="en-US" sz="2600" b="1">
                <a:solidFill>
                  <a:srgbClr val="006600"/>
                </a:solidFill>
                <a:latin typeface="微軟正黑體" panose="020B0604030504040204" pitchFamily="34" charset="-120"/>
                <a:ea typeface="微軟正黑體" panose="020B0604030504040204" pitchFamily="34" charset="-120"/>
              </a:rPr>
              <a:t>條、第</a:t>
            </a:r>
            <a:r>
              <a:rPr kumimoji="0" lang="en-US" altLang="zh-TW" sz="2600" b="1">
                <a:solidFill>
                  <a:srgbClr val="006600"/>
                </a:solidFill>
                <a:latin typeface="微軟正黑體" panose="020B0604030504040204" pitchFamily="34" charset="-120"/>
                <a:ea typeface="微軟正黑體" panose="020B0604030504040204" pitchFamily="34" charset="-120"/>
              </a:rPr>
              <a:t>101</a:t>
            </a:r>
            <a:r>
              <a:rPr kumimoji="0" lang="zh-TW" altLang="en-US" sz="2600" b="1">
                <a:solidFill>
                  <a:srgbClr val="006600"/>
                </a:solidFill>
                <a:latin typeface="微軟正黑體" panose="020B0604030504040204" pitchFamily="34" charset="-120"/>
                <a:ea typeface="微軟正黑體" panose="020B0604030504040204" pitchFamily="34" charset="-120"/>
              </a:rPr>
              <a:t>條及第</a:t>
            </a:r>
            <a:r>
              <a:rPr kumimoji="0" lang="en-US" altLang="zh-TW" sz="2600" b="1">
                <a:solidFill>
                  <a:srgbClr val="006600"/>
                </a:solidFill>
                <a:latin typeface="微軟正黑體" panose="020B0604030504040204" pitchFamily="34" charset="-120"/>
                <a:ea typeface="微軟正黑體" panose="020B0604030504040204" pitchFamily="34" charset="-120"/>
              </a:rPr>
              <a:t>103</a:t>
            </a:r>
            <a:r>
              <a:rPr kumimoji="0" lang="zh-TW" altLang="en-US" sz="2600" b="1">
                <a:solidFill>
                  <a:srgbClr val="006600"/>
                </a:solidFill>
                <a:latin typeface="微軟正黑體" panose="020B0604030504040204" pitchFamily="34" charset="-120"/>
                <a:ea typeface="微軟正黑體" panose="020B0604030504040204" pitchFamily="34" charset="-120"/>
              </a:rPr>
              <a:t>條。</a:t>
            </a:r>
            <a:endParaRPr kumimoji="0" lang="en-US" altLang="zh-TW" sz="2600" b="1">
              <a:solidFill>
                <a:srgbClr val="006600"/>
              </a:solidFill>
              <a:latin typeface="微軟正黑體" panose="020B0604030504040204" pitchFamily="34" charset="-120"/>
              <a:ea typeface="微軟正黑體" panose="020B0604030504040204" pitchFamily="34" charset="-120"/>
            </a:endParaRPr>
          </a:p>
          <a:p>
            <a:pPr marL="271463" indent="-271463" algn="just">
              <a:spcBef>
                <a:spcPts val="0"/>
              </a:spcBef>
              <a:buClr>
                <a:srgbClr val="C00000"/>
              </a:buClr>
              <a:buSzPct val="70000"/>
              <a:buFont typeface="Wingdings" panose="05000000000000000000" pitchFamily="2" charset="2"/>
              <a:buChar char="n"/>
            </a:pPr>
            <a:r>
              <a:rPr kumimoji="0" lang="en-US" altLang="zh-TW" sz="2600" b="1">
                <a:solidFill>
                  <a:srgbClr val="006600"/>
                </a:solidFill>
                <a:latin typeface="微軟正黑體" panose="020B0604030504040204" pitchFamily="34" charset="-120"/>
                <a:ea typeface="微軟正黑體" panose="020B0604030504040204" pitchFamily="34" charset="-120"/>
              </a:rPr>
              <a:t>91.11.27</a:t>
            </a:r>
            <a:r>
              <a:rPr kumimoji="0" lang="zh-TW" altLang="en-US" sz="2600" b="1">
                <a:solidFill>
                  <a:srgbClr val="006600"/>
                </a:solidFill>
                <a:latin typeface="微軟正黑體" panose="020B0604030504040204" pitchFamily="34" charset="-120"/>
                <a:ea typeface="微軟正黑體" panose="020B0604030504040204" pitchFamily="34" charset="-120"/>
              </a:rPr>
              <a:t>工程企字第</a:t>
            </a:r>
            <a:r>
              <a:rPr kumimoji="0" lang="en-US" altLang="zh-TW" sz="2600" b="1">
                <a:solidFill>
                  <a:srgbClr val="006600"/>
                </a:solidFill>
                <a:latin typeface="微軟正黑體" panose="020B0604030504040204" pitchFamily="34" charset="-120"/>
                <a:ea typeface="微軟正黑體" panose="020B0604030504040204" pitchFamily="34" charset="-120"/>
              </a:rPr>
              <a:t>09100516820</a:t>
            </a:r>
            <a:r>
              <a:rPr kumimoji="0" lang="zh-TW" altLang="en-US" sz="2600" b="1">
                <a:solidFill>
                  <a:srgbClr val="006600"/>
                </a:solidFill>
                <a:latin typeface="微軟正黑體" panose="020B0604030504040204" pitchFamily="34" charset="-120"/>
                <a:ea typeface="微軟正黑體" panose="020B0604030504040204" pitchFamily="34" charset="-120"/>
              </a:rPr>
              <a:t>號及</a:t>
            </a:r>
            <a:r>
              <a:rPr kumimoji="0" lang="en-US" altLang="zh-TW" sz="2600" b="1">
                <a:solidFill>
                  <a:srgbClr val="006600"/>
                </a:solidFill>
                <a:latin typeface="微軟正黑體" panose="020B0604030504040204" pitchFamily="34" charset="-120"/>
                <a:ea typeface="微軟正黑體" panose="020B0604030504040204" pitchFamily="34" charset="-120"/>
              </a:rPr>
              <a:t>105.3.21</a:t>
            </a:r>
            <a:r>
              <a:rPr kumimoji="0" lang="zh-TW" altLang="en-US" sz="2600" b="1">
                <a:solidFill>
                  <a:srgbClr val="006600"/>
                </a:solidFill>
                <a:latin typeface="微軟正黑體" panose="020B0604030504040204" pitchFamily="34" charset="-120"/>
                <a:ea typeface="微軟正黑體" panose="020B0604030504040204" pitchFamily="34" charset="-120"/>
              </a:rPr>
              <a:t>工程企字第</a:t>
            </a:r>
            <a:r>
              <a:rPr kumimoji="0" lang="en-US" altLang="zh-TW" sz="2600" b="1">
                <a:solidFill>
                  <a:srgbClr val="006600"/>
                </a:solidFill>
                <a:latin typeface="微軟正黑體" panose="020B0604030504040204" pitchFamily="34" charset="-120"/>
                <a:ea typeface="微軟正黑體" panose="020B0604030504040204" pitchFamily="34" charset="-120"/>
              </a:rPr>
              <a:t>10500080180</a:t>
            </a:r>
            <a:r>
              <a:rPr kumimoji="0" lang="zh-TW" altLang="en-US" sz="2600" b="1">
                <a:solidFill>
                  <a:srgbClr val="006600"/>
                </a:solidFill>
                <a:latin typeface="微軟正黑體" panose="020B0604030504040204" pitchFamily="34" charset="-120"/>
                <a:ea typeface="微軟正黑體" panose="020B0604030504040204" pitchFamily="34" charset="-120"/>
              </a:rPr>
              <a:t>號令。</a:t>
            </a:r>
            <a:endParaRPr kumimoji="0" lang="en-US" altLang="zh-TW" sz="2600" b="1">
              <a:solidFill>
                <a:srgbClr val="006600"/>
              </a:solidFill>
              <a:latin typeface="微軟正黑體" panose="020B0604030504040204" pitchFamily="34" charset="-120"/>
              <a:ea typeface="微軟正黑體" panose="020B0604030504040204" pitchFamily="34" charset="-120"/>
            </a:endParaRPr>
          </a:p>
          <a:p>
            <a:pPr marL="271463" indent="-271463" algn="just">
              <a:spcBef>
                <a:spcPts val="1800"/>
              </a:spcBef>
              <a:buClr>
                <a:srgbClr val="C00000"/>
              </a:buClr>
              <a:buSzPct val="70000"/>
              <a:buFont typeface="Wingdings" panose="05000000000000000000" pitchFamily="2" charset="2"/>
              <a:buChar char="n"/>
            </a:pPr>
            <a:r>
              <a:rPr kumimoji="0" lang="zh-TW" altLang="en-US" sz="2600" b="1">
                <a:solidFill>
                  <a:srgbClr val="006600"/>
                </a:solidFill>
                <a:latin typeface="微軟正黑體" panose="020B0604030504040204" pitchFamily="34" charset="-120"/>
                <a:ea typeface="微軟正黑體" panose="020B0604030504040204" pitchFamily="34" charset="-120"/>
              </a:rPr>
              <a:t>刑法第</a:t>
            </a:r>
            <a:r>
              <a:rPr kumimoji="0" lang="en-US" altLang="zh-TW" sz="2600" b="1">
                <a:solidFill>
                  <a:srgbClr val="006600"/>
                </a:solidFill>
                <a:latin typeface="微軟正黑體" panose="020B0604030504040204" pitchFamily="34" charset="-120"/>
                <a:ea typeface="微軟正黑體" panose="020B0604030504040204" pitchFamily="34" charset="-120"/>
              </a:rPr>
              <a:t>213</a:t>
            </a:r>
            <a:r>
              <a:rPr kumimoji="0" lang="zh-TW" altLang="en-US" sz="2600" b="1">
                <a:solidFill>
                  <a:srgbClr val="006600"/>
                </a:solidFill>
                <a:latin typeface="微軟正黑體" panose="020B0604030504040204" pitchFamily="34" charset="-120"/>
                <a:ea typeface="微軟正黑體" panose="020B0604030504040204" pitchFamily="34" charset="-120"/>
              </a:rPr>
              <a:t>條。</a:t>
            </a:r>
            <a:r>
              <a:rPr kumimoji="0" lang="en-US" altLang="zh-TW" sz="2600" b="1">
                <a:solidFill>
                  <a:srgbClr val="006600"/>
                </a:solidFill>
                <a:latin typeface="微軟正黑體" panose="020B0604030504040204" pitchFamily="34" charset="-120"/>
                <a:ea typeface="微軟正黑體" panose="020B0604030504040204" pitchFamily="34" charset="-120"/>
              </a:rPr>
              <a:t>(</a:t>
            </a:r>
            <a:r>
              <a:rPr kumimoji="0" lang="zh-TW" altLang="en-US" sz="2600" b="1">
                <a:solidFill>
                  <a:srgbClr val="0000FF"/>
                </a:solidFill>
                <a:latin typeface="微軟正黑體" panose="020B0604030504040204" pitchFamily="34" charset="-120"/>
                <a:ea typeface="微軟正黑體" panose="020B0604030504040204" pitchFamily="34" charset="-120"/>
              </a:rPr>
              <a:t>明知不實登載於公文書</a:t>
            </a:r>
            <a:r>
              <a:rPr kumimoji="0" lang="en-US" altLang="zh-TW" sz="2600" b="1">
                <a:solidFill>
                  <a:srgbClr val="006600"/>
                </a:solidFill>
                <a:latin typeface="微軟正黑體" panose="020B0604030504040204" pitchFamily="34" charset="-120"/>
                <a:ea typeface="微軟正黑體" panose="020B0604030504040204" pitchFamily="34" charset="-120"/>
              </a:rPr>
              <a:t>)</a:t>
            </a:r>
          </a:p>
          <a:p>
            <a:pPr marL="271463" indent="-271463" algn="just">
              <a:spcBef>
                <a:spcPts val="0"/>
              </a:spcBef>
              <a:buClr>
                <a:srgbClr val="C00000"/>
              </a:buClr>
              <a:buSzPct val="70000"/>
              <a:buFont typeface="Wingdings" panose="05000000000000000000" pitchFamily="2" charset="2"/>
              <a:buChar char="n"/>
            </a:pPr>
            <a:r>
              <a:rPr kumimoji="0" lang="zh-TW" altLang="en-US" sz="2600" b="1">
                <a:solidFill>
                  <a:srgbClr val="006600"/>
                </a:solidFill>
                <a:latin typeface="微軟正黑體" panose="020B0604030504040204" pitchFamily="34" charset="-120"/>
                <a:ea typeface="微軟正黑體" panose="020B0604030504040204" pitchFamily="34" charset="-120"/>
              </a:rPr>
              <a:t>貪污治罪條例第</a:t>
            </a:r>
            <a:r>
              <a:rPr kumimoji="0" lang="en-US" altLang="zh-TW" sz="2600" b="1">
                <a:solidFill>
                  <a:srgbClr val="006600"/>
                </a:solidFill>
                <a:latin typeface="微軟正黑體" panose="020B0604030504040204" pitchFamily="34" charset="-120"/>
                <a:ea typeface="微軟正黑體" panose="020B0604030504040204" pitchFamily="34" charset="-120"/>
              </a:rPr>
              <a:t>6</a:t>
            </a:r>
            <a:r>
              <a:rPr kumimoji="0" lang="zh-TW" altLang="en-US" sz="2600" b="1">
                <a:solidFill>
                  <a:srgbClr val="006600"/>
                </a:solidFill>
                <a:latin typeface="微軟正黑體" panose="020B0604030504040204" pitchFamily="34" charset="-120"/>
                <a:ea typeface="微軟正黑體" panose="020B0604030504040204" pitchFamily="34" charset="-120"/>
              </a:rPr>
              <a:t>條。</a:t>
            </a:r>
            <a:endParaRPr kumimoji="0" lang="en-US" altLang="zh-TW" sz="2600" b="1" dirty="0">
              <a:solidFill>
                <a:srgbClr val="006600"/>
              </a:solidFill>
              <a:latin typeface="微軟正黑體" panose="020B0604030504040204" pitchFamily="34" charset="-120"/>
              <a:ea typeface="微軟正黑體" panose="020B0604030504040204" pitchFamily="34" charset="-120"/>
            </a:endParaRPr>
          </a:p>
        </p:txBody>
      </p:sp>
      <p:sp>
        <p:nvSpPr>
          <p:cNvPr id="7" name="Rectangle 9"/>
          <p:cNvSpPr>
            <a:spLocks noChangeArrowheads="1"/>
          </p:cNvSpPr>
          <p:nvPr/>
        </p:nvSpPr>
        <p:spPr bwMode="auto">
          <a:xfrm>
            <a:off x="390952" y="1186874"/>
            <a:ext cx="4613096" cy="397031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辦理相關研習</a:t>
            </a:r>
            <a:r>
              <a:rPr kumimoji="0" lang="en-US" altLang="zh-TW" sz="2800" b="1">
                <a:solidFill>
                  <a:srgbClr val="000066"/>
                </a:solidFill>
                <a:latin typeface="微軟正黑體" panose="020B0604030504040204" pitchFamily="34" charset="-120"/>
                <a:ea typeface="微軟正黑體" panose="020B0604030504040204" pitchFamily="34" charset="-120"/>
              </a:rPr>
              <a:t>:</a:t>
            </a:r>
            <a:r>
              <a:rPr kumimoji="0" lang="zh-TW" altLang="en-US" sz="2800" b="1">
                <a:solidFill>
                  <a:srgbClr val="000066"/>
                </a:solidFill>
                <a:latin typeface="微軟正黑體" panose="020B0604030504040204" pitchFamily="34" charset="-120"/>
                <a:ea typeface="微軟正黑體" panose="020B0604030504040204" pitchFamily="34" charset="-120"/>
              </a:rPr>
              <a:t>針對「政府採購法」、「刑法」及「貪污治罪條例」等法規進行專題講座，強化機關同仁法治素養。</a:t>
            </a:r>
            <a:endParaRPr kumimoji="0" lang="en-US" altLang="zh-TW" sz="2800" b="1">
              <a:solidFill>
                <a:srgbClr val="000066"/>
              </a:solidFill>
              <a:latin typeface="微軟正黑體" panose="020B0604030504040204" pitchFamily="34" charset="-120"/>
              <a:ea typeface="微軟正黑體" panose="020B0604030504040204" pitchFamily="34" charset="-120"/>
            </a:endParaRPr>
          </a:p>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建立廠商預警清單</a:t>
            </a:r>
            <a:r>
              <a:rPr kumimoji="0" lang="en-US" altLang="zh-TW" sz="2800" b="1">
                <a:solidFill>
                  <a:srgbClr val="000066"/>
                </a:solidFill>
                <a:latin typeface="微軟正黑體" panose="020B0604030504040204" pitchFamily="34" charset="-120"/>
                <a:ea typeface="微軟正黑體" panose="020B0604030504040204" pitchFamily="34" charset="-120"/>
              </a:rPr>
              <a:t>:</a:t>
            </a:r>
            <a:r>
              <a:rPr kumimoji="0" lang="zh-TW" altLang="en-US" sz="2800" b="1">
                <a:solidFill>
                  <a:srgbClr val="000066"/>
                </a:solidFill>
                <a:latin typeface="微軟正黑體" panose="020B0604030504040204" pitchFamily="34" charset="-120"/>
                <a:ea typeface="微軟正黑體" panose="020B0604030504040204" pitchFamily="34" charset="-120"/>
              </a:rPr>
              <a:t>機關針對曾有重大異常關聯之投標廠商進行記錄，俾利往後加強審核。</a:t>
            </a:r>
            <a:endParaRPr kumimoji="0" lang="en-US" altLang="zh-TW" sz="2800" b="1" dirty="0">
              <a:solidFill>
                <a:srgbClr val="000066"/>
              </a:solidFill>
              <a:latin typeface="微軟正黑體" panose="020B0604030504040204" pitchFamily="34" charset="-120"/>
              <a:ea typeface="微軟正黑體" panose="020B0604030504040204" pitchFamily="34" charset="-120"/>
            </a:endParaRPr>
          </a:p>
        </p:txBody>
      </p:sp>
      <p:sp>
        <p:nvSpPr>
          <p:cNvPr id="8" name="書卷 (水平) 7"/>
          <p:cNvSpPr/>
          <p:nvPr/>
        </p:nvSpPr>
        <p:spPr>
          <a:xfrm>
            <a:off x="5304178" y="116557"/>
            <a:ext cx="3012238"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相關法令</a:t>
            </a:r>
          </a:p>
        </p:txBody>
      </p:sp>
    </p:spTree>
    <p:extLst>
      <p:ext uri="{BB962C8B-B14F-4D97-AF65-F5344CB8AC3E}">
        <p14:creationId xmlns:p14="http://schemas.microsoft.com/office/powerpoint/2010/main" val="806702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87BF686-D79D-4D7D-83B5-117867FEFB5B}" type="slidenum">
              <a:rPr lang="en-US" altLang="zh-TW" sz="1400" smtClean="0">
                <a:solidFill>
                  <a:srgbClr val="AD1F1F"/>
                </a:solidFill>
                <a:latin typeface="Times New Roman" panose="02020603050405020304" pitchFamily="18" charset="0"/>
              </a:rPr>
              <a:pPr>
                <a:spcBef>
                  <a:spcPct val="0"/>
                </a:spcBef>
                <a:buClrTx/>
                <a:buSzTx/>
                <a:buFontTx/>
                <a:buNone/>
                <a:defRPr/>
              </a:pPr>
              <a:t>18</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575556" y="249469"/>
            <a:ext cx="4500500" cy="832594"/>
          </a:xfrm>
          <a:prstGeom prst="horizontalScroll">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a:solidFill>
                  <a:srgbClr val="FFFF00"/>
                </a:solidFill>
                <a:latin typeface="微軟正黑體" panose="020B0604030504040204" pitchFamily="34" charset="-120"/>
              </a:rPr>
              <a:t>開標時注意借牌圍標行為</a:t>
            </a:r>
            <a:endParaRPr lang="zh-TW" altLang="en-US" sz="2800">
              <a:solidFill>
                <a:srgbClr val="FFFF00"/>
              </a:solidFill>
              <a:latin typeface="微軟正黑體" panose="020B0604030504040204" pitchFamily="34" charset="-120"/>
            </a:endParaRPr>
          </a:p>
        </p:txBody>
      </p:sp>
      <p:sp>
        <p:nvSpPr>
          <p:cNvPr id="4" name="文字方塊 3"/>
          <p:cNvSpPr txBox="1"/>
          <p:nvPr/>
        </p:nvSpPr>
        <p:spPr>
          <a:xfrm>
            <a:off x="6198096" y="251066"/>
            <a:ext cx="2793504" cy="830997"/>
          </a:xfrm>
          <a:prstGeom prst="rect">
            <a:avLst/>
          </a:prstGeom>
          <a:noFill/>
        </p:spPr>
        <p:txBody>
          <a:bodyPr wrap="square" rtlCol="0">
            <a:spAutoFit/>
          </a:bodyPr>
          <a:lstStyle/>
          <a:p>
            <a:pPr algn="just"/>
            <a:r>
              <a:rPr lang="en-US" altLang="zh-TW" b="1">
                <a:solidFill>
                  <a:srgbClr val="000099"/>
                </a:solidFill>
              </a:rPr>
              <a:t>111.11.14</a:t>
            </a:r>
            <a:r>
              <a:rPr lang="zh-TW" altLang="en-US" b="1">
                <a:solidFill>
                  <a:srgbClr val="000099"/>
                </a:solidFill>
              </a:rPr>
              <a:t>工程企字第</a:t>
            </a:r>
            <a:r>
              <a:rPr lang="en-US" altLang="zh-TW" b="1">
                <a:solidFill>
                  <a:srgbClr val="000099"/>
                </a:solidFill>
              </a:rPr>
              <a:t>1110100607</a:t>
            </a:r>
            <a:r>
              <a:rPr lang="zh-TW" altLang="en-US" b="1">
                <a:solidFill>
                  <a:srgbClr val="000099"/>
                </a:solidFill>
              </a:rPr>
              <a:t>號函</a:t>
            </a:r>
          </a:p>
        </p:txBody>
      </p:sp>
      <p:sp>
        <p:nvSpPr>
          <p:cNvPr id="6" name="Rectangle 3"/>
          <p:cNvSpPr txBox="1">
            <a:spLocks noChangeArrowheads="1"/>
          </p:cNvSpPr>
          <p:nvPr/>
        </p:nvSpPr>
        <p:spPr bwMode="auto">
          <a:xfrm>
            <a:off x="359532" y="1088739"/>
            <a:ext cx="8461375" cy="563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0" indent="0" algn="just" eaLnBrk="1" hangingPunct="1">
              <a:spcBef>
                <a:spcPts val="0"/>
              </a:spcBef>
              <a:buClr>
                <a:srgbClr val="C00000"/>
              </a:buClr>
              <a:buSzPct val="85000"/>
              <a:buFont typeface="Wingdings" panose="05000000000000000000" pitchFamily="2" charset="2"/>
              <a:buNone/>
            </a:pPr>
            <a:r>
              <a:rPr lang="zh-TW" altLang="en-US" sz="2500" b="1" kern="0">
                <a:solidFill>
                  <a:srgbClr val="0000FF"/>
                </a:solidFill>
                <a:latin typeface="微軟正黑體" panose="020B0604030504040204" pitchFamily="34" charset="-120"/>
              </a:rPr>
              <a:t>落實審查投標文件，並注意廠商有無：</a:t>
            </a:r>
            <a:endParaRPr lang="en-US" altLang="zh-TW" sz="2500" b="1" kern="0">
              <a:solidFill>
                <a:srgbClr val="0000FF"/>
              </a:solidFill>
              <a:latin typeface="微軟正黑體" panose="020B0604030504040204" pitchFamily="34" charset="-120"/>
            </a:endParaRPr>
          </a:p>
          <a:p>
            <a:pPr algn="just" eaLnBrk="1" hangingPunct="1">
              <a:spcBef>
                <a:spcPts val="0"/>
              </a:spcBef>
              <a:buClr>
                <a:srgbClr val="C00000"/>
              </a:buClr>
              <a:buSzPct val="85000"/>
              <a:buFont typeface="Wingdings" panose="05000000000000000000" pitchFamily="2" charset="2"/>
              <a:buChar char="n"/>
            </a:pPr>
            <a:r>
              <a:rPr lang="zh-TW" altLang="en-US" sz="2500" b="1" kern="0">
                <a:solidFill>
                  <a:prstClr val="black"/>
                </a:solidFill>
                <a:latin typeface="微軟正黑體" panose="020B0604030504040204" pitchFamily="34" charset="-120"/>
              </a:rPr>
              <a:t>「借用或冒用他人名義或證件投標」、「不同投標廠商間之投標文件內容有重大異常關聯」；</a:t>
            </a:r>
            <a:endParaRPr lang="en-US" altLang="zh-TW" sz="2500" b="1" kern="0">
              <a:solidFill>
                <a:prstClr val="black"/>
              </a:solidFill>
              <a:latin typeface="微軟正黑體" panose="020B0604030504040204" pitchFamily="34" charset="-120"/>
            </a:endParaRPr>
          </a:p>
          <a:p>
            <a:pPr algn="just" eaLnBrk="1" hangingPunct="1">
              <a:spcBef>
                <a:spcPts val="0"/>
              </a:spcBef>
              <a:buClr>
                <a:srgbClr val="C00000"/>
              </a:buClr>
              <a:buSzPct val="85000"/>
              <a:buFont typeface="Wingdings" panose="05000000000000000000" pitchFamily="2" charset="2"/>
              <a:buChar char="n"/>
            </a:pPr>
            <a:r>
              <a:rPr lang="zh-TW" altLang="en-US" sz="2500" b="1" kern="0">
                <a:solidFill>
                  <a:prstClr val="black"/>
                </a:solidFill>
                <a:latin typeface="微軟正黑體" panose="020B0604030504040204" pitchFamily="34" charset="-120"/>
              </a:rPr>
              <a:t>「其他影響採購公正之違反法令行為」（例如投標文件筆跡相同、投標標封連號、投標文件所載負責人為同一人、不同投標廠商出席開標人員為同一人、投標文件有刻意製造不合格標情形、出席開標人員非投標廠商人員等）。</a:t>
            </a:r>
            <a:endParaRPr lang="en-US" altLang="zh-TW" sz="2500" b="1" kern="0">
              <a:solidFill>
                <a:prstClr val="black"/>
              </a:solidFill>
              <a:latin typeface="微軟正黑體" panose="020B0604030504040204" pitchFamily="34" charset="-120"/>
            </a:endParaRPr>
          </a:p>
          <a:p>
            <a:pPr algn="just" eaLnBrk="1" hangingPunct="1">
              <a:spcBef>
                <a:spcPts val="0"/>
              </a:spcBef>
              <a:buClr>
                <a:srgbClr val="C00000"/>
              </a:buClr>
              <a:buSzPct val="85000"/>
              <a:buFont typeface="Wingdings" panose="05000000000000000000" pitchFamily="2" charset="2"/>
              <a:buChar char="n"/>
            </a:pPr>
            <a:r>
              <a:rPr lang="zh-TW" altLang="en-US" sz="2500" b="1" kern="0">
                <a:solidFill>
                  <a:prstClr val="black"/>
                </a:solidFill>
                <a:latin typeface="微軟正黑體" panose="020B0604030504040204" pitchFamily="34" charset="-120"/>
              </a:rPr>
              <a:t>電話地址等相同、退還押標金至同一戶頭、或由同一人申請退還、押標金之出資者。</a:t>
            </a:r>
            <a:endParaRPr lang="en-US" altLang="zh-TW" sz="2500" b="1" kern="0">
              <a:solidFill>
                <a:prstClr val="black"/>
              </a:solidFill>
              <a:latin typeface="微軟正黑體" panose="020B0604030504040204" pitchFamily="34" charset="-120"/>
            </a:endParaRPr>
          </a:p>
          <a:p>
            <a:pPr marL="0" indent="0" algn="just" eaLnBrk="1" hangingPunct="1">
              <a:spcBef>
                <a:spcPts val="0"/>
              </a:spcBef>
              <a:buClr>
                <a:srgbClr val="C00000"/>
              </a:buClr>
              <a:buSzPct val="85000"/>
              <a:buFont typeface="Wingdings" panose="05000000000000000000" pitchFamily="2" charset="2"/>
              <a:buNone/>
            </a:pPr>
            <a:r>
              <a:rPr lang="zh-TW" altLang="en-US" sz="2500" b="1" kern="0">
                <a:solidFill>
                  <a:srgbClr val="0000FF"/>
                </a:solidFill>
                <a:latin typeface="微軟正黑體" panose="020B0604030504040204" pitchFamily="34" charset="-120"/>
              </a:rPr>
              <a:t>如有，</a:t>
            </a:r>
            <a:r>
              <a:rPr lang="zh-TW" altLang="en-US" sz="2500" b="1" u="sng" kern="0">
                <a:solidFill>
                  <a:srgbClr val="0000FF"/>
                </a:solidFill>
                <a:uFill>
                  <a:solidFill>
                    <a:srgbClr val="C00000"/>
                  </a:solidFill>
                </a:uFill>
                <a:latin typeface="微軟正黑體" panose="020B0604030504040204" pitchFamily="34" charset="-120"/>
              </a:rPr>
              <a:t>應立即保全相關證據並通知政風單位</a:t>
            </a:r>
            <a:r>
              <a:rPr lang="zh-TW" altLang="en-US" sz="2500" b="1" kern="0">
                <a:solidFill>
                  <a:srgbClr val="0000FF"/>
                </a:solidFill>
                <a:latin typeface="微軟正黑體" panose="020B0604030504040204" pitchFamily="34" charset="-120"/>
              </a:rPr>
              <a:t>，並應依採購法第</a:t>
            </a:r>
            <a:r>
              <a:rPr lang="en-US" altLang="zh-TW" sz="2500" b="1" kern="0">
                <a:solidFill>
                  <a:srgbClr val="0000FF"/>
                </a:solidFill>
                <a:latin typeface="微軟正黑體" panose="020B0604030504040204" pitchFamily="34" charset="-120"/>
              </a:rPr>
              <a:t>31</a:t>
            </a:r>
            <a:r>
              <a:rPr lang="zh-TW" altLang="en-US" sz="2500" b="1" kern="0">
                <a:solidFill>
                  <a:srgbClr val="0000FF"/>
                </a:solidFill>
                <a:latin typeface="微軟正黑體" panose="020B0604030504040204" pitchFamily="34" charset="-120"/>
              </a:rPr>
              <a:t>條</a:t>
            </a:r>
            <a:r>
              <a:rPr lang="en-US" altLang="zh-TW" sz="2500" b="1" kern="0">
                <a:solidFill>
                  <a:srgbClr val="0000FF"/>
                </a:solidFill>
                <a:latin typeface="微軟正黑體" panose="020B0604030504040204" pitchFamily="34" charset="-120"/>
              </a:rPr>
              <a:t>(</a:t>
            </a:r>
            <a:r>
              <a:rPr lang="zh-TW" altLang="en-US" sz="2500" b="1" kern="0">
                <a:solidFill>
                  <a:srgbClr val="0000FF"/>
                </a:solidFill>
                <a:latin typeface="微軟正黑體" panose="020B0604030504040204" pitchFamily="34" charset="-120"/>
              </a:rPr>
              <a:t>不予發還或追繳押標金</a:t>
            </a:r>
            <a:r>
              <a:rPr lang="en-US" altLang="zh-TW" sz="2500" b="1" kern="0">
                <a:solidFill>
                  <a:srgbClr val="0000FF"/>
                </a:solidFill>
                <a:latin typeface="微軟正黑體" panose="020B0604030504040204" pitchFamily="34" charset="-120"/>
              </a:rPr>
              <a:t>)</a:t>
            </a:r>
            <a:r>
              <a:rPr lang="zh-TW" altLang="en-US" sz="2500" b="1" kern="0">
                <a:solidFill>
                  <a:srgbClr val="0000FF"/>
                </a:solidFill>
                <a:latin typeface="微軟正黑體" panose="020B0604030504040204" pitchFamily="34" charset="-120"/>
              </a:rPr>
              <a:t>、第</a:t>
            </a:r>
            <a:r>
              <a:rPr lang="en-US" altLang="zh-TW" sz="2500" b="1" kern="0">
                <a:solidFill>
                  <a:srgbClr val="0000FF"/>
                </a:solidFill>
                <a:latin typeface="微軟正黑體" panose="020B0604030504040204" pitchFamily="34" charset="-120"/>
              </a:rPr>
              <a:t>50</a:t>
            </a:r>
            <a:r>
              <a:rPr lang="zh-TW" altLang="en-US" sz="2500" b="1" kern="0">
                <a:solidFill>
                  <a:srgbClr val="0000FF"/>
                </a:solidFill>
                <a:latin typeface="微軟正黑體" panose="020B0604030504040204" pitchFamily="34" charset="-120"/>
              </a:rPr>
              <a:t>條</a:t>
            </a:r>
            <a:r>
              <a:rPr lang="en-US" altLang="zh-TW" sz="2500" b="1" kern="0">
                <a:solidFill>
                  <a:srgbClr val="0000FF"/>
                </a:solidFill>
                <a:latin typeface="微軟正黑體" panose="020B0604030504040204" pitchFamily="34" charset="-120"/>
              </a:rPr>
              <a:t>(</a:t>
            </a:r>
            <a:r>
              <a:rPr lang="zh-TW" altLang="en-US" sz="2500" b="1" kern="0">
                <a:solidFill>
                  <a:srgbClr val="0000FF"/>
                </a:solidFill>
                <a:latin typeface="微軟正黑體" panose="020B0604030504040204" pitchFamily="34" charset="-120"/>
              </a:rPr>
              <a:t>不決標予該廠商、撤銷決標、終止或解除契約</a:t>
            </a:r>
            <a:r>
              <a:rPr lang="en-US" altLang="zh-TW" sz="2500" b="1" kern="0">
                <a:solidFill>
                  <a:srgbClr val="0000FF"/>
                </a:solidFill>
                <a:latin typeface="微軟正黑體" panose="020B0604030504040204" pitchFamily="34" charset="-120"/>
              </a:rPr>
              <a:t>)</a:t>
            </a:r>
            <a:r>
              <a:rPr lang="zh-TW" altLang="en-US" sz="2500" b="1" kern="0">
                <a:solidFill>
                  <a:srgbClr val="0000FF"/>
                </a:solidFill>
                <a:latin typeface="微軟正黑體" panose="020B0604030504040204" pitchFamily="34" charset="-120"/>
              </a:rPr>
              <a:t>及第</a:t>
            </a:r>
            <a:r>
              <a:rPr lang="en-US" altLang="zh-TW" sz="2500" b="1" kern="0">
                <a:solidFill>
                  <a:srgbClr val="0000FF"/>
                </a:solidFill>
                <a:latin typeface="微軟正黑體" panose="020B0604030504040204" pitchFamily="34" charset="-120"/>
              </a:rPr>
              <a:t>101</a:t>
            </a:r>
            <a:r>
              <a:rPr lang="zh-TW" altLang="en-US" sz="2500" b="1" kern="0">
                <a:solidFill>
                  <a:srgbClr val="0000FF"/>
                </a:solidFill>
                <a:latin typeface="微軟正黑體" panose="020B0604030504040204" pitchFamily="34" charset="-120"/>
              </a:rPr>
              <a:t>條</a:t>
            </a:r>
            <a:r>
              <a:rPr lang="en-US" altLang="zh-TW" sz="2500" b="1" kern="0">
                <a:solidFill>
                  <a:srgbClr val="0000FF"/>
                </a:solidFill>
                <a:latin typeface="微軟正黑體" panose="020B0604030504040204" pitchFamily="34" charset="-120"/>
              </a:rPr>
              <a:t>(</a:t>
            </a:r>
            <a:r>
              <a:rPr lang="zh-TW" altLang="en-US" sz="2500" b="1" kern="0">
                <a:solidFill>
                  <a:srgbClr val="0000FF"/>
                </a:solidFill>
                <a:latin typeface="微軟正黑體" panose="020B0604030504040204" pitchFamily="34" charset="-120"/>
              </a:rPr>
              <a:t>通知刊登政府採購公報拒絕往來</a:t>
            </a:r>
            <a:r>
              <a:rPr lang="en-US" altLang="zh-TW" sz="2500" b="1" kern="0">
                <a:solidFill>
                  <a:srgbClr val="0000FF"/>
                </a:solidFill>
                <a:latin typeface="微軟正黑體" panose="020B0604030504040204" pitchFamily="34" charset="-120"/>
              </a:rPr>
              <a:t>)</a:t>
            </a:r>
            <a:r>
              <a:rPr lang="zh-TW" altLang="en-US" sz="2500" b="1" kern="0">
                <a:solidFill>
                  <a:srgbClr val="0000FF"/>
                </a:solidFill>
                <a:latin typeface="微軟正黑體" panose="020B0604030504040204" pitchFamily="34" charset="-120"/>
              </a:rPr>
              <a:t>規定處理，以避免發生影響採購公平競爭情事。</a:t>
            </a:r>
          </a:p>
        </p:txBody>
      </p:sp>
    </p:spTree>
    <p:extLst>
      <p:ext uri="{BB962C8B-B14F-4D97-AF65-F5344CB8AC3E}">
        <p14:creationId xmlns:p14="http://schemas.microsoft.com/office/powerpoint/2010/main" val="2699451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87BF686-D79D-4D7D-83B5-117867FEFB5B}" type="slidenum">
              <a:rPr lang="en-US" altLang="zh-TW" sz="1400" smtClean="0">
                <a:solidFill>
                  <a:srgbClr val="AD1F1F"/>
                </a:solidFill>
                <a:latin typeface="Times New Roman" panose="02020603050405020304" pitchFamily="18" charset="0"/>
              </a:rPr>
              <a:pPr>
                <a:spcBef>
                  <a:spcPct val="0"/>
                </a:spcBef>
                <a:buClrTx/>
                <a:buSzTx/>
                <a:buFontTx/>
                <a:buNone/>
                <a:defRPr/>
              </a:pPr>
              <a:t>19</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251520" y="224644"/>
            <a:ext cx="3888432" cy="832594"/>
          </a:xfrm>
          <a:prstGeom prst="horizontalScroll">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a:solidFill>
                  <a:srgbClr val="FFFF00"/>
                </a:solidFill>
                <a:latin typeface="微軟正黑體" panose="020B0604030504040204" pitchFamily="34" charset="-120"/>
              </a:rPr>
              <a:t>依招標文件規定審標</a:t>
            </a:r>
            <a:endParaRPr lang="zh-TW" altLang="en-US" sz="2800">
              <a:solidFill>
                <a:srgbClr val="FFFF00"/>
              </a:solidFill>
              <a:latin typeface="微軟正黑體" panose="020B0604030504040204" pitchFamily="34" charset="-120"/>
            </a:endParaRPr>
          </a:p>
        </p:txBody>
      </p:sp>
      <p:sp>
        <p:nvSpPr>
          <p:cNvPr id="4" name="文字方塊 3"/>
          <p:cNvSpPr txBox="1"/>
          <p:nvPr/>
        </p:nvSpPr>
        <p:spPr>
          <a:xfrm>
            <a:off x="6198096" y="251066"/>
            <a:ext cx="2793504" cy="830997"/>
          </a:xfrm>
          <a:prstGeom prst="rect">
            <a:avLst/>
          </a:prstGeom>
          <a:noFill/>
        </p:spPr>
        <p:txBody>
          <a:bodyPr wrap="square" rtlCol="0">
            <a:spAutoFit/>
          </a:bodyPr>
          <a:lstStyle/>
          <a:p>
            <a:pPr algn="just"/>
            <a:r>
              <a:rPr lang="en-US" altLang="zh-TW" b="1">
                <a:solidFill>
                  <a:srgbClr val="000099"/>
                </a:solidFill>
              </a:rPr>
              <a:t>111.11.14</a:t>
            </a:r>
            <a:r>
              <a:rPr lang="zh-TW" altLang="en-US" b="1">
                <a:solidFill>
                  <a:srgbClr val="000099"/>
                </a:solidFill>
              </a:rPr>
              <a:t>工程企字第</a:t>
            </a:r>
            <a:r>
              <a:rPr lang="en-US" altLang="zh-TW" b="1">
                <a:solidFill>
                  <a:srgbClr val="000099"/>
                </a:solidFill>
              </a:rPr>
              <a:t>1110100607</a:t>
            </a:r>
            <a:r>
              <a:rPr lang="zh-TW" altLang="en-US" b="1">
                <a:solidFill>
                  <a:srgbClr val="000099"/>
                </a:solidFill>
              </a:rPr>
              <a:t>號函</a:t>
            </a:r>
          </a:p>
        </p:txBody>
      </p:sp>
      <p:sp>
        <p:nvSpPr>
          <p:cNvPr id="6" name="Rectangle 3"/>
          <p:cNvSpPr txBox="1">
            <a:spLocks noChangeArrowheads="1"/>
          </p:cNvSpPr>
          <p:nvPr/>
        </p:nvSpPr>
        <p:spPr bwMode="auto">
          <a:xfrm>
            <a:off x="359532" y="1160747"/>
            <a:ext cx="8461375" cy="3276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0" indent="0" algn="just" eaLnBrk="1" hangingPunct="1">
              <a:spcBef>
                <a:spcPts val="0"/>
              </a:spcBef>
              <a:buClr>
                <a:srgbClr val="C00000"/>
              </a:buClr>
              <a:buSzPct val="85000"/>
              <a:buFont typeface="Wingdings" panose="05000000000000000000" pitchFamily="2" charset="2"/>
              <a:buNone/>
            </a:pPr>
            <a:r>
              <a:rPr lang="zh-TW" altLang="en-US" sz="2500" b="1" kern="0">
                <a:solidFill>
                  <a:srgbClr val="0000FF"/>
                </a:solidFill>
                <a:latin typeface="微軟正黑體" panose="020B0604030504040204" pitchFamily="34" charset="-120"/>
              </a:rPr>
              <a:t>核實審標，不得於開標當場變更補充招標文件規定：</a:t>
            </a:r>
            <a:endParaRPr lang="en-US" altLang="zh-TW" sz="2500" b="1" kern="0">
              <a:solidFill>
                <a:srgbClr val="0000FF"/>
              </a:solidFill>
              <a:latin typeface="微軟正黑體" panose="020B0604030504040204" pitchFamily="34" charset="-120"/>
            </a:endParaRPr>
          </a:p>
          <a:p>
            <a:pPr algn="just" eaLnBrk="1" hangingPunct="1">
              <a:spcBef>
                <a:spcPts val="0"/>
              </a:spcBef>
              <a:buClr>
                <a:srgbClr val="C00000"/>
              </a:buClr>
              <a:buSzPct val="85000"/>
              <a:buFont typeface="Wingdings" panose="05000000000000000000" pitchFamily="2" charset="2"/>
              <a:buChar char="n"/>
            </a:pPr>
            <a:r>
              <a:rPr lang="zh-TW" altLang="en-US" sz="2500" b="1" kern="0">
                <a:solidFill>
                  <a:prstClr val="black"/>
                </a:solidFill>
                <a:latin typeface="微軟正黑體" panose="020B0604030504040204" pitchFamily="34" charset="-120"/>
              </a:rPr>
              <a:t>開標後，應依招標文件規定審查廠商投標文件；發現招標文件內容有錯誤時，必要時依採購法第</a:t>
            </a:r>
            <a:r>
              <a:rPr lang="en-US" altLang="zh-TW" sz="2500" b="1" kern="0">
                <a:solidFill>
                  <a:prstClr val="black"/>
                </a:solidFill>
                <a:latin typeface="微軟正黑體" panose="020B0604030504040204" pitchFamily="34" charset="-120"/>
              </a:rPr>
              <a:t>48</a:t>
            </a:r>
            <a:r>
              <a:rPr lang="zh-TW" altLang="en-US" sz="2500" b="1" kern="0">
                <a:solidFill>
                  <a:prstClr val="black"/>
                </a:solidFill>
                <a:latin typeface="微軟正黑體" panose="020B0604030504040204" pitchFamily="34" charset="-120"/>
              </a:rPr>
              <a:t>條規定不予決標，不得於開標當場宣布補充規定或修正規格。</a:t>
            </a:r>
            <a:endParaRPr lang="en-US" altLang="zh-TW" sz="2500" b="1" kern="0">
              <a:solidFill>
                <a:prstClr val="black"/>
              </a:solidFill>
              <a:latin typeface="微軟正黑體" panose="020B0604030504040204" pitchFamily="34" charset="-120"/>
            </a:endParaRPr>
          </a:p>
          <a:p>
            <a:pPr algn="just" eaLnBrk="1" hangingPunct="1">
              <a:spcBef>
                <a:spcPts val="0"/>
              </a:spcBef>
              <a:buClr>
                <a:srgbClr val="C00000"/>
              </a:buClr>
              <a:buSzPct val="85000"/>
              <a:buFont typeface="Wingdings" panose="05000000000000000000" pitchFamily="2" charset="2"/>
              <a:buChar char="n"/>
            </a:pPr>
            <a:r>
              <a:rPr lang="zh-TW" altLang="en-US" sz="2500" b="1" kern="0">
                <a:solidFill>
                  <a:prstClr val="black"/>
                </a:solidFill>
                <a:latin typeface="微軟正黑體" panose="020B0604030504040204" pitchFamily="34" charset="-120"/>
              </a:rPr>
              <a:t>審查廠商投標文件，對其內容有疑義時，得通知投標廠商提出說明；</a:t>
            </a:r>
            <a:endParaRPr lang="en-US" altLang="zh-TW" sz="2500" b="1" kern="0">
              <a:solidFill>
                <a:prstClr val="black"/>
              </a:solidFill>
              <a:latin typeface="微軟正黑體" panose="020B0604030504040204" pitchFamily="34" charset="-120"/>
            </a:endParaRPr>
          </a:p>
          <a:p>
            <a:pPr algn="just" eaLnBrk="1" hangingPunct="1">
              <a:spcBef>
                <a:spcPts val="0"/>
              </a:spcBef>
              <a:buClr>
                <a:srgbClr val="C00000"/>
              </a:buClr>
              <a:buSzPct val="85000"/>
              <a:buFont typeface="Wingdings" panose="05000000000000000000" pitchFamily="2" charset="2"/>
              <a:buChar char="n"/>
            </a:pPr>
            <a:r>
              <a:rPr lang="zh-TW" altLang="en-US" sz="2500" b="1" kern="0">
                <a:solidFill>
                  <a:prstClr val="black"/>
                </a:solidFill>
                <a:latin typeface="微軟正黑體" panose="020B0604030504040204" pitchFamily="34" charset="-120"/>
              </a:rPr>
              <a:t>遇明顯打字或書寫錯誤，且與標價無關者，始得允許廠商更正。</a:t>
            </a:r>
            <a:endParaRPr lang="zh-TW" altLang="en-US" sz="2500" b="1" kern="0">
              <a:solidFill>
                <a:srgbClr val="0000FF"/>
              </a:solidFill>
              <a:latin typeface="微軟正黑體" panose="020B0604030504040204" pitchFamily="34" charset="-120"/>
            </a:endParaRPr>
          </a:p>
        </p:txBody>
      </p:sp>
    </p:spTree>
    <p:extLst>
      <p:ext uri="{BB962C8B-B14F-4D97-AF65-F5344CB8AC3E}">
        <p14:creationId xmlns:p14="http://schemas.microsoft.com/office/powerpoint/2010/main" val="1521964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4"/>
          <p:cNvSpPr>
            <a:spLocks noGrp="1"/>
          </p:cNvSpPr>
          <p:nvPr>
            <p:ph type="sldNum" sz="quarter" idx="10"/>
          </p:nvPr>
        </p:nvSpPr>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fld id="{4B7C111B-3CE1-4FA7-A3FA-0FFCF80ABABB}" type="slidenum">
              <a:rPr kumimoji="0" lang="en-US" altLang="zh-TW" sz="1400" smtClean="0">
                <a:solidFill>
                  <a:srgbClr val="AD1F1F"/>
                </a:solidFill>
              </a:rPr>
              <a:pPr eaLnBrk="1" hangingPunct="1">
                <a:defRPr/>
              </a:pPr>
              <a:t>2</a:t>
            </a:fld>
            <a:endParaRPr kumimoji="0" lang="en-US" altLang="zh-TW" sz="1400">
              <a:solidFill>
                <a:srgbClr val="AD1F1F"/>
              </a:solidFill>
            </a:endParaRPr>
          </a:p>
        </p:txBody>
      </p:sp>
      <p:sp>
        <p:nvSpPr>
          <p:cNvPr id="12291" name="Rectangle 3"/>
          <p:cNvSpPr>
            <a:spLocks noGrp="1" noChangeArrowheads="1"/>
          </p:cNvSpPr>
          <p:nvPr>
            <p:ph sz="half" idx="1"/>
          </p:nvPr>
        </p:nvSpPr>
        <p:spPr>
          <a:xfrm>
            <a:off x="539552" y="1196752"/>
            <a:ext cx="8452048" cy="4752528"/>
          </a:xfrm>
        </p:spPr>
        <p:txBody>
          <a:bodyPr/>
          <a:lstStyle/>
          <a:p>
            <a:pPr algn="just" eaLnBrk="1" hangingPunct="1">
              <a:lnSpc>
                <a:spcPts val="4000"/>
              </a:lnSpc>
              <a:spcBef>
                <a:spcPts val="0"/>
              </a:spcBef>
              <a:buClr>
                <a:srgbClr val="FF0000"/>
              </a:buClr>
              <a:buFont typeface="Wingdings" panose="05000000000000000000" pitchFamily="2" charset="2"/>
              <a:buChar char="n"/>
              <a:defRPr/>
            </a:pPr>
            <a:r>
              <a:rPr lang="zh-TW" altLang="en-US" sz="3000" b="1">
                <a:solidFill>
                  <a:srgbClr val="000066"/>
                </a:solidFill>
                <a:latin typeface="微軟正黑體" panose="020B0604030504040204" pitchFamily="34" charset="-120"/>
              </a:rPr>
              <a:t>農田水利工程採購全生命週期廉政風險控制</a:t>
            </a:r>
            <a:endParaRPr lang="en-US" altLang="zh-TW" sz="3000" b="1">
              <a:solidFill>
                <a:srgbClr val="000066"/>
              </a:solidFill>
              <a:latin typeface="微軟正黑體" panose="020B0604030504040204" pitchFamily="34" charset="-120"/>
            </a:endParaRPr>
          </a:p>
          <a:p>
            <a:pPr algn="just" eaLnBrk="1" hangingPunct="1">
              <a:lnSpc>
                <a:spcPts val="4000"/>
              </a:lnSpc>
              <a:spcBef>
                <a:spcPts val="0"/>
              </a:spcBef>
              <a:buClr>
                <a:srgbClr val="FF0000"/>
              </a:buClr>
              <a:buFont typeface="Wingdings" panose="05000000000000000000" pitchFamily="2" charset="2"/>
              <a:buChar char="n"/>
              <a:defRPr/>
            </a:pPr>
            <a:r>
              <a:rPr lang="zh-TW" altLang="en-US" sz="3000" b="1">
                <a:solidFill>
                  <a:srgbClr val="0000FF"/>
                </a:solidFill>
                <a:latin typeface="微軟正黑體" panose="020B0604030504040204" pitchFamily="34" charset="-120"/>
              </a:rPr>
              <a:t>案例</a:t>
            </a:r>
            <a:r>
              <a:rPr lang="en-US" altLang="zh-TW" sz="3000" b="1">
                <a:solidFill>
                  <a:srgbClr val="0000FF"/>
                </a:solidFill>
                <a:latin typeface="微軟正黑體" panose="020B0604030504040204" pitchFamily="34" charset="-120"/>
              </a:rPr>
              <a:t>1</a:t>
            </a:r>
            <a:r>
              <a:rPr lang="zh-TW" altLang="en-US" sz="3000" b="1">
                <a:solidFill>
                  <a:srgbClr val="0000FF"/>
                </a:solidFill>
                <a:latin typeface="微軟正黑體" panose="020B0604030504040204" pitchFamily="34" charset="-120"/>
              </a:rPr>
              <a:t>：吃個飯會有事嗎？</a:t>
            </a:r>
            <a:endParaRPr lang="en-US" altLang="zh-TW" sz="3000" b="1">
              <a:solidFill>
                <a:srgbClr val="0000FF"/>
              </a:solidFill>
              <a:latin typeface="微軟正黑體" panose="020B0604030504040204" pitchFamily="34" charset="-120"/>
            </a:endParaRPr>
          </a:p>
          <a:p>
            <a:pPr algn="just" eaLnBrk="1" hangingPunct="1">
              <a:lnSpc>
                <a:spcPts val="4000"/>
              </a:lnSpc>
              <a:spcBef>
                <a:spcPts val="0"/>
              </a:spcBef>
              <a:buClr>
                <a:srgbClr val="FF0000"/>
              </a:buClr>
              <a:buFont typeface="Wingdings" panose="05000000000000000000" pitchFamily="2" charset="2"/>
              <a:buChar char="n"/>
              <a:defRPr/>
            </a:pPr>
            <a:r>
              <a:rPr lang="zh-TW" altLang="en-US" sz="3000" b="1">
                <a:solidFill>
                  <a:srgbClr val="0000FF"/>
                </a:solidFill>
                <a:latin typeface="微軟正黑體" panose="020B0604030504040204" pitchFamily="34" charset="-120"/>
              </a:rPr>
              <a:t>案例</a:t>
            </a:r>
            <a:r>
              <a:rPr lang="en-US" altLang="zh-TW" sz="3000" b="1">
                <a:solidFill>
                  <a:srgbClr val="0000FF"/>
                </a:solidFill>
                <a:latin typeface="微軟正黑體" panose="020B0604030504040204" pitchFamily="34" charset="-120"/>
              </a:rPr>
              <a:t>2</a:t>
            </a:r>
            <a:r>
              <a:rPr lang="zh-TW" altLang="en-US" sz="3000" b="1">
                <a:solidFill>
                  <a:srgbClr val="0000FF"/>
                </a:solidFill>
                <a:latin typeface="微軟正黑體" panose="020B0604030504040204" pitchFamily="34" charset="-120"/>
              </a:rPr>
              <a:t>：相同不是巧合</a:t>
            </a:r>
            <a:endParaRPr lang="en-US" altLang="zh-TW" sz="3000" b="1">
              <a:solidFill>
                <a:srgbClr val="0000FF"/>
              </a:solidFill>
              <a:latin typeface="微軟正黑體" panose="020B0604030504040204" pitchFamily="34" charset="-120"/>
            </a:endParaRPr>
          </a:p>
          <a:p>
            <a:pPr algn="just" eaLnBrk="1" hangingPunct="1">
              <a:lnSpc>
                <a:spcPts val="4000"/>
              </a:lnSpc>
              <a:spcBef>
                <a:spcPts val="0"/>
              </a:spcBef>
              <a:buClr>
                <a:srgbClr val="FF0000"/>
              </a:buClr>
              <a:buFont typeface="Wingdings" panose="05000000000000000000" pitchFamily="2" charset="2"/>
              <a:buChar char="n"/>
              <a:defRPr/>
            </a:pPr>
            <a:r>
              <a:rPr lang="zh-TW" altLang="en-US" sz="3000" b="1">
                <a:solidFill>
                  <a:srgbClr val="0000FF"/>
                </a:solidFill>
                <a:latin typeface="微軟正黑體" panose="020B0604030504040204" pitchFamily="34" charset="-120"/>
              </a:rPr>
              <a:t>案例</a:t>
            </a:r>
            <a:r>
              <a:rPr lang="en-US" altLang="zh-TW" sz="3000" b="1">
                <a:solidFill>
                  <a:srgbClr val="0000FF"/>
                </a:solidFill>
                <a:latin typeface="微軟正黑體" panose="020B0604030504040204" pitchFamily="34" charset="-120"/>
              </a:rPr>
              <a:t>3</a:t>
            </a:r>
            <a:r>
              <a:rPr lang="zh-TW" altLang="en-US" sz="3000" b="1">
                <a:solidFill>
                  <a:srgbClr val="0000FF"/>
                </a:solidFill>
                <a:latin typeface="微軟正黑體" panose="020B0604030504040204" pitchFamily="34" charset="-120"/>
              </a:rPr>
              <a:t>：反正沒有人知道</a:t>
            </a:r>
            <a:endParaRPr lang="en-US" altLang="zh-TW" sz="3000" b="1">
              <a:solidFill>
                <a:srgbClr val="0000FF"/>
              </a:solidFill>
              <a:latin typeface="微軟正黑體" panose="020B0604030504040204" pitchFamily="34" charset="-120"/>
            </a:endParaRPr>
          </a:p>
          <a:p>
            <a:pPr algn="just" eaLnBrk="1" hangingPunct="1">
              <a:lnSpc>
                <a:spcPts val="4000"/>
              </a:lnSpc>
              <a:spcBef>
                <a:spcPts val="0"/>
              </a:spcBef>
              <a:buClr>
                <a:srgbClr val="FF0000"/>
              </a:buClr>
              <a:buFont typeface="Wingdings" panose="05000000000000000000" pitchFamily="2" charset="2"/>
              <a:buChar char="n"/>
              <a:defRPr/>
            </a:pPr>
            <a:r>
              <a:rPr lang="zh-TW" altLang="en-US" sz="3000" b="1">
                <a:solidFill>
                  <a:srgbClr val="0000FF"/>
                </a:solidFill>
                <a:latin typeface="微軟正黑體" panose="020B0604030504040204" pitchFamily="34" charset="-120"/>
              </a:rPr>
              <a:t>案例</a:t>
            </a:r>
            <a:r>
              <a:rPr lang="en-US" altLang="zh-TW" sz="3000" b="1">
                <a:solidFill>
                  <a:srgbClr val="0000FF"/>
                </a:solidFill>
                <a:latin typeface="微軟正黑體" panose="020B0604030504040204" pitchFamily="34" charset="-120"/>
              </a:rPr>
              <a:t>4</a:t>
            </a:r>
            <a:r>
              <a:rPr lang="zh-TW" altLang="en-US" sz="3000" b="1">
                <a:solidFill>
                  <a:srgbClr val="0000FF"/>
                </a:solidFill>
                <a:latin typeface="微軟正黑體" panose="020B0604030504040204" pitchFamily="34" charset="-120"/>
              </a:rPr>
              <a:t>：綠能我說了算</a:t>
            </a:r>
            <a:endParaRPr lang="en-US" altLang="zh-TW" sz="3000" b="1">
              <a:solidFill>
                <a:srgbClr val="0000FF"/>
              </a:solidFill>
              <a:latin typeface="微軟正黑體" panose="020B0604030504040204" pitchFamily="34" charset="-120"/>
            </a:endParaRPr>
          </a:p>
          <a:p>
            <a:pPr algn="just" eaLnBrk="1" hangingPunct="1">
              <a:lnSpc>
                <a:spcPts val="4000"/>
              </a:lnSpc>
              <a:spcBef>
                <a:spcPts val="0"/>
              </a:spcBef>
              <a:buClr>
                <a:srgbClr val="FF0000"/>
              </a:buClr>
              <a:buFont typeface="Wingdings" panose="05000000000000000000" pitchFamily="2" charset="2"/>
              <a:buChar char="n"/>
              <a:defRPr/>
            </a:pPr>
            <a:r>
              <a:rPr lang="zh-TW" altLang="en-US" sz="3000" b="1">
                <a:solidFill>
                  <a:srgbClr val="0000FF"/>
                </a:solidFill>
                <a:latin typeface="微軟正黑體" panose="020B0604030504040204" pitchFamily="34" charset="-120"/>
              </a:rPr>
              <a:t>案例</a:t>
            </a:r>
            <a:r>
              <a:rPr lang="en-US" altLang="zh-TW" sz="3000" b="1">
                <a:solidFill>
                  <a:srgbClr val="0000FF"/>
                </a:solidFill>
                <a:latin typeface="微軟正黑體" panose="020B0604030504040204" pitchFamily="34" charset="-120"/>
              </a:rPr>
              <a:t>5</a:t>
            </a:r>
            <a:r>
              <a:rPr lang="zh-TW" altLang="en-US" sz="3000" b="1">
                <a:solidFill>
                  <a:srgbClr val="0000FF"/>
                </a:solidFill>
                <a:latin typeface="微軟正黑體" panose="020B0604030504040204" pitchFamily="34" charset="-120"/>
              </a:rPr>
              <a:t>：睜一隻眼 閉一隻眼</a:t>
            </a:r>
            <a:endParaRPr lang="en-US" altLang="zh-TW" sz="3000" b="1">
              <a:solidFill>
                <a:srgbClr val="0000FF"/>
              </a:solidFill>
              <a:latin typeface="微軟正黑體" panose="020B0604030504040204" pitchFamily="34" charset="-120"/>
            </a:endParaRPr>
          </a:p>
          <a:p>
            <a:pPr algn="just" eaLnBrk="1" hangingPunct="1">
              <a:lnSpc>
                <a:spcPts val="4000"/>
              </a:lnSpc>
              <a:spcBef>
                <a:spcPts val="0"/>
              </a:spcBef>
              <a:buClr>
                <a:srgbClr val="FF0000"/>
              </a:buClr>
              <a:buFont typeface="Wingdings" panose="05000000000000000000" pitchFamily="2" charset="2"/>
              <a:buChar char="n"/>
              <a:defRPr/>
            </a:pPr>
            <a:r>
              <a:rPr lang="zh-TW" altLang="en-US" sz="3000" b="1">
                <a:solidFill>
                  <a:srgbClr val="0000FF"/>
                </a:solidFill>
                <a:latin typeface="微軟正黑體" panose="020B0604030504040204" pitchFamily="34" charset="-120"/>
              </a:rPr>
              <a:t>案例</a:t>
            </a:r>
            <a:r>
              <a:rPr lang="en-US" altLang="zh-TW" sz="3000" b="1">
                <a:solidFill>
                  <a:srgbClr val="0000FF"/>
                </a:solidFill>
                <a:latin typeface="微軟正黑體" panose="020B0604030504040204" pitchFamily="34" charset="-120"/>
              </a:rPr>
              <a:t>6</a:t>
            </a:r>
            <a:r>
              <a:rPr lang="zh-TW" altLang="en-US" sz="3000" b="1">
                <a:solidFill>
                  <a:srgbClr val="0000FF"/>
                </a:solidFill>
                <a:latin typeface="微軟正黑體" panose="020B0604030504040204" pitchFamily="34" charset="-120"/>
              </a:rPr>
              <a:t>：吃人嘴軟 拿人手短</a:t>
            </a:r>
            <a:endParaRPr lang="en-US" altLang="zh-TW" sz="3000" b="1">
              <a:solidFill>
                <a:srgbClr val="0000FF"/>
              </a:solidFill>
              <a:latin typeface="微軟正黑體" panose="020B0604030504040204" pitchFamily="34" charset="-120"/>
            </a:endParaRPr>
          </a:p>
          <a:p>
            <a:pPr algn="just" eaLnBrk="1" hangingPunct="1">
              <a:lnSpc>
                <a:spcPts val="4000"/>
              </a:lnSpc>
              <a:spcBef>
                <a:spcPts val="0"/>
              </a:spcBef>
              <a:buClr>
                <a:srgbClr val="FF0000"/>
              </a:buClr>
              <a:buFont typeface="Wingdings" panose="05000000000000000000" pitchFamily="2" charset="2"/>
              <a:buChar char="n"/>
              <a:defRPr/>
            </a:pPr>
            <a:r>
              <a:rPr lang="zh-TW" altLang="en-US" sz="3000" b="1">
                <a:solidFill>
                  <a:srgbClr val="0000FF"/>
                </a:solidFill>
                <a:latin typeface="微軟正黑體" panose="020B0604030504040204" pitchFamily="34" charset="-120"/>
              </a:rPr>
              <a:t>案例</a:t>
            </a:r>
            <a:r>
              <a:rPr lang="en-US" altLang="zh-TW" sz="3000" b="1">
                <a:solidFill>
                  <a:srgbClr val="0000FF"/>
                </a:solidFill>
                <a:latin typeface="微軟正黑體" panose="020B0604030504040204" pitchFamily="34" charset="-120"/>
              </a:rPr>
              <a:t>7</a:t>
            </a:r>
            <a:r>
              <a:rPr lang="zh-TW" altLang="en-US" sz="3000" b="1">
                <a:solidFill>
                  <a:srgbClr val="0000FF"/>
                </a:solidFill>
                <a:latin typeface="微軟正黑體" panose="020B0604030504040204" pitchFamily="34" charset="-120"/>
              </a:rPr>
              <a:t>：若要人不知 除非己莫為</a:t>
            </a:r>
            <a:endParaRPr lang="en-US" altLang="zh-TW" sz="3000" b="1">
              <a:solidFill>
                <a:srgbClr val="0000FF"/>
              </a:solidFill>
              <a:latin typeface="微軟正黑體" panose="020B0604030504040204" pitchFamily="34" charset="-120"/>
            </a:endParaRPr>
          </a:p>
          <a:p>
            <a:pPr algn="just" eaLnBrk="1" hangingPunct="1">
              <a:lnSpc>
                <a:spcPts val="4000"/>
              </a:lnSpc>
              <a:spcBef>
                <a:spcPts val="0"/>
              </a:spcBef>
              <a:buClr>
                <a:srgbClr val="FF0000"/>
              </a:buClr>
              <a:buFont typeface="Wingdings" panose="05000000000000000000" pitchFamily="2" charset="2"/>
              <a:buChar char="n"/>
              <a:defRPr/>
            </a:pPr>
            <a:r>
              <a:rPr lang="zh-TW" altLang="en-US" sz="3000" b="1">
                <a:solidFill>
                  <a:srgbClr val="0000FF"/>
                </a:solidFill>
                <a:latin typeface="微軟正黑體" panose="020B0604030504040204" pitchFamily="34" charset="-120"/>
              </a:rPr>
              <a:t>案例</a:t>
            </a:r>
            <a:r>
              <a:rPr lang="en-US" altLang="zh-TW" sz="3000" b="1">
                <a:solidFill>
                  <a:srgbClr val="0000FF"/>
                </a:solidFill>
                <a:latin typeface="微軟正黑體" panose="020B0604030504040204" pitchFamily="34" charset="-120"/>
              </a:rPr>
              <a:t>8</a:t>
            </a:r>
            <a:r>
              <a:rPr lang="zh-TW" altLang="en-US" sz="3000" b="1">
                <a:solidFill>
                  <a:srgbClr val="0000FF"/>
                </a:solidFill>
                <a:latin typeface="微軟正黑體" panose="020B0604030504040204" pitchFamily="34" charset="-120"/>
              </a:rPr>
              <a:t>：天上掉下來的禮物</a:t>
            </a:r>
            <a:endParaRPr lang="en-US" altLang="zh-TW" sz="3000" b="1">
              <a:solidFill>
                <a:srgbClr val="0000FF"/>
              </a:solidFill>
              <a:latin typeface="微軟正黑體" panose="020B0604030504040204" pitchFamily="34" charset="-120"/>
            </a:endParaRPr>
          </a:p>
          <a:p>
            <a:pPr algn="just" eaLnBrk="1" hangingPunct="1">
              <a:lnSpc>
                <a:spcPts val="4000"/>
              </a:lnSpc>
              <a:spcBef>
                <a:spcPts val="0"/>
              </a:spcBef>
              <a:buClr>
                <a:srgbClr val="FF0000"/>
              </a:buClr>
              <a:buFont typeface="Wingdings" panose="05000000000000000000" pitchFamily="2" charset="2"/>
              <a:buChar char="n"/>
              <a:defRPr/>
            </a:pPr>
            <a:endParaRPr lang="en-US" altLang="zh-TW" sz="3000" b="1">
              <a:solidFill>
                <a:srgbClr val="0000FF"/>
              </a:solidFill>
              <a:latin typeface="微軟正黑體" panose="020B0604030504040204" pitchFamily="34" charset="-120"/>
            </a:endParaRPr>
          </a:p>
          <a:p>
            <a:pPr algn="just" eaLnBrk="1" hangingPunct="1">
              <a:lnSpc>
                <a:spcPts val="4000"/>
              </a:lnSpc>
              <a:spcBef>
                <a:spcPts val="0"/>
              </a:spcBef>
              <a:buClr>
                <a:srgbClr val="FF0000"/>
              </a:buClr>
              <a:buFont typeface="Wingdings" panose="05000000000000000000" pitchFamily="2" charset="2"/>
              <a:buChar char="n"/>
              <a:defRPr/>
            </a:pPr>
            <a:endParaRPr lang="zh-TW" altLang="en-US" sz="3000" b="1">
              <a:solidFill>
                <a:srgbClr val="0000FF"/>
              </a:solidFill>
              <a:latin typeface="微軟正黑體" panose="020B0604030504040204" pitchFamily="34" charset="-120"/>
              <a:ea typeface="微軟正黑體" panose="020B0604030504040204" pitchFamily="34" charset="-120"/>
            </a:endParaRPr>
          </a:p>
        </p:txBody>
      </p:sp>
      <p:sp>
        <p:nvSpPr>
          <p:cNvPr id="6" name="書卷 (水平) 5"/>
          <p:cNvSpPr/>
          <p:nvPr/>
        </p:nvSpPr>
        <p:spPr>
          <a:xfrm>
            <a:off x="395536" y="188640"/>
            <a:ext cx="3312368" cy="891480"/>
          </a:xfrm>
          <a:prstGeom prst="horizontalScroll">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4000" b="1">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大　　綱</a:t>
            </a:r>
            <a:endParaRPr lang="zh-TW" altLang="en-US" sz="4000"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2925165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87BF686-D79D-4D7D-83B5-117867FEFB5B}" type="slidenum">
              <a:rPr lang="en-US" altLang="zh-TW" sz="1400" smtClean="0">
                <a:solidFill>
                  <a:srgbClr val="AD1F1F"/>
                </a:solidFill>
                <a:latin typeface="Times New Roman" panose="02020603050405020304" pitchFamily="18" charset="0"/>
              </a:rPr>
              <a:pPr>
                <a:spcBef>
                  <a:spcPct val="0"/>
                </a:spcBef>
                <a:buClrTx/>
                <a:buSzTx/>
                <a:buFontTx/>
                <a:buNone/>
                <a:defRPr/>
              </a:pPr>
              <a:t>20</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2555776" y="116632"/>
            <a:ext cx="4565557" cy="832594"/>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a:solidFill>
                  <a:srgbClr val="0000FF"/>
                </a:solidFill>
                <a:latin typeface="微軟正黑體" panose="020B0604030504040204" pitchFamily="34" charset="-120"/>
              </a:rPr>
              <a:t>審標時發現圍標案例</a:t>
            </a:r>
            <a:endParaRPr lang="zh-TW" altLang="en-US" sz="2800">
              <a:solidFill>
                <a:srgbClr val="0000FF"/>
              </a:solidFill>
              <a:latin typeface="微軟正黑體" panose="020B0604030504040204" pitchFamily="34" charset="-120"/>
            </a:endParaRPr>
          </a:p>
        </p:txBody>
      </p:sp>
      <p:sp>
        <p:nvSpPr>
          <p:cNvPr id="6" name="Rectangle 3"/>
          <p:cNvSpPr txBox="1">
            <a:spLocks noChangeArrowheads="1"/>
          </p:cNvSpPr>
          <p:nvPr/>
        </p:nvSpPr>
        <p:spPr bwMode="auto">
          <a:xfrm>
            <a:off x="371040" y="1196752"/>
            <a:ext cx="8461375" cy="5280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717550" indent="-717550" algn="just" eaLnBrk="1" hangingPunct="1">
              <a:spcBef>
                <a:spcPts val="0"/>
              </a:spcBef>
              <a:buClr>
                <a:srgbClr val="C00000"/>
              </a:buClr>
              <a:buSzPct val="85000"/>
              <a:buFont typeface="Wingdings" panose="05000000000000000000" pitchFamily="2" charset="2"/>
              <a:buNone/>
            </a:pPr>
            <a:r>
              <a:rPr lang="zh-TW" altLang="en-US" sz="2600" b="1" kern="0">
                <a:solidFill>
                  <a:srgbClr val="000066"/>
                </a:solidFill>
                <a:latin typeface="微軟正黑體" panose="020B0604030504040204" pitchFamily="34" charset="-120"/>
              </a:rPr>
              <a:t>一、公告金額以上未達查核金額之財物採購，採公開招標最低標決標；</a:t>
            </a:r>
            <a:r>
              <a:rPr lang="en-US" altLang="zh-TW" sz="2600" b="1" kern="0">
                <a:solidFill>
                  <a:srgbClr val="000066"/>
                </a:solidFill>
                <a:latin typeface="微軟正黑體" panose="020B0604030504040204" pitchFamily="34" charset="-120"/>
              </a:rPr>
              <a:t> </a:t>
            </a:r>
            <a:r>
              <a:rPr lang="en-US" altLang="zh-TW" sz="2600" b="1" kern="0">
                <a:solidFill>
                  <a:srgbClr val="800000"/>
                </a:solidFill>
                <a:latin typeface="微軟正黑體" panose="020B0604030504040204" pitchFamily="34" charset="-120"/>
              </a:rPr>
              <a:t>112/11/10 </a:t>
            </a:r>
            <a:r>
              <a:rPr lang="zh-TW" altLang="en-US" sz="2600" b="1" kern="0">
                <a:solidFill>
                  <a:srgbClr val="800000"/>
                </a:solidFill>
                <a:latin typeface="微軟正黑體" panose="020B0604030504040204" pitchFamily="34" charset="-120"/>
              </a:rPr>
              <a:t>公告</a:t>
            </a:r>
            <a:r>
              <a:rPr lang="zh-TW" altLang="en-US" sz="2600" b="1" kern="0">
                <a:solidFill>
                  <a:srgbClr val="000066"/>
                </a:solidFill>
                <a:latin typeface="微軟正黑體" panose="020B0604030504040204" pitchFamily="34" charset="-120"/>
              </a:rPr>
              <a:t>。</a:t>
            </a:r>
            <a:endParaRPr lang="en-US" altLang="zh-TW" sz="2600" b="1" kern="0">
              <a:solidFill>
                <a:srgbClr val="000066"/>
              </a:solidFill>
              <a:latin typeface="微軟正黑體" panose="020B0604030504040204" pitchFamily="34" charset="-120"/>
            </a:endParaRPr>
          </a:p>
          <a:p>
            <a:pPr marL="717550" indent="-717550" algn="just" eaLnBrk="1" hangingPunct="1">
              <a:spcBef>
                <a:spcPts val="0"/>
              </a:spcBef>
              <a:buClr>
                <a:srgbClr val="C00000"/>
              </a:buClr>
              <a:buSzPct val="85000"/>
              <a:buFont typeface="Wingdings" panose="05000000000000000000" pitchFamily="2" charset="2"/>
              <a:buNone/>
            </a:pPr>
            <a:r>
              <a:rPr lang="zh-TW" altLang="en-US" sz="2600" b="1" kern="0">
                <a:solidFill>
                  <a:srgbClr val="000066"/>
                </a:solidFill>
                <a:latin typeface="微軟正黑體" panose="020B0604030504040204" pitchFamily="34" charset="-120"/>
              </a:rPr>
              <a:t>二、</a:t>
            </a:r>
            <a:r>
              <a:rPr lang="en-US" altLang="zh-TW" sz="2600" b="1" kern="0">
                <a:solidFill>
                  <a:srgbClr val="800000"/>
                </a:solidFill>
                <a:latin typeface="微軟正黑體" panose="020B0604030504040204" pitchFamily="34" charset="-120"/>
              </a:rPr>
              <a:t>112/11/21 17:00</a:t>
            </a:r>
            <a:r>
              <a:rPr lang="zh-TW" altLang="en-US" sz="2600" b="1" kern="0">
                <a:solidFill>
                  <a:srgbClr val="800000"/>
                </a:solidFill>
                <a:latin typeface="微軟正黑體" panose="020B0604030504040204" pitchFamily="34" charset="-120"/>
              </a:rPr>
              <a:t>截止收件</a:t>
            </a:r>
            <a:r>
              <a:rPr lang="zh-TW" altLang="en-US" sz="2600" b="1" kern="0">
                <a:solidFill>
                  <a:srgbClr val="000066"/>
                </a:solidFill>
                <a:latin typeface="微軟正黑體" panose="020B0604030504040204" pitchFamily="34" charset="-120"/>
              </a:rPr>
              <a:t>；</a:t>
            </a:r>
            <a:r>
              <a:rPr lang="en-US" altLang="zh-TW" sz="2600" b="1" kern="0">
                <a:solidFill>
                  <a:srgbClr val="000066"/>
                </a:solidFill>
                <a:latin typeface="微軟正黑體" panose="020B0604030504040204" pitchFamily="34" charset="-120"/>
              </a:rPr>
              <a:t>112/11/22 09:30</a:t>
            </a:r>
            <a:r>
              <a:rPr lang="zh-TW" altLang="en-US" sz="2600" b="1" kern="0">
                <a:solidFill>
                  <a:srgbClr val="000066"/>
                </a:solidFill>
                <a:latin typeface="微軟正黑體" panose="020B0604030504040204" pitchFamily="34" charset="-120"/>
              </a:rPr>
              <a:t>開標。</a:t>
            </a:r>
            <a:endParaRPr lang="en-US" altLang="zh-TW" sz="2600" b="1" kern="0">
              <a:solidFill>
                <a:srgbClr val="000066"/>
              </a:solidFill>
              <a:latin typeface="微軟正黑體" panose="020B0604030504040204" pitchFamily="34" charset="-120"/>
            </a:endParaRPr>
          </a:p>
          <a:p>
            <a:pPr marL="717550" indent="-717550" algn="just" eaLnBrk="1" hangingPunct="1">
              <a:spcBef>
                <a:spcPts val="0"/>
              </a:spcBef>
              <a:buClr>
                <a:srgbClr val="C00000"/>
              </a:buClr>
              <a:buSzPct val="85000"/>
              <a:buFont typeface="Wingdings" panose="05000000000000000000" pitchFamily="2" charset="2"/>
              <a:buNone/>
            </a:pPr>
            <a:r>
              <a:rPr lang="zh-TW" altLang="en-US" sz="2600" b="1" kern="0">
                <a:solidFill>
                  <a:srgbClr val="000066"/>
                </a:solidFill>
                <a:latin typeface="微軟正黑體" panose="020B0604030504040204" pitchFamily="34" charset="-120"/>
              </a:rPr>
              <a:t>三、截止投標後，查詢電子領標</a:t>
            </a:r>
            <a:r>
              <a:rPr lang="en-US" altLang="zh-TW" sz="2600" b="1" kern="0">
                <a:solidFill>
                  <a:srgbClr val="000066"/>
                </a:solidFill>
                <a:latin typeface="微軟正黑體" panose="020B0604030504040204" pitchFamily="34" charset="-120"/>
              </a:rPr>
              <a:t>5</a:t>
            </a:r>
            <a:r>
              <a:rPr lang="zh-TW" altLang="en-US" sz="2600" b="1" kern="0">
                <a:solidFill>
                  <a:srgbClr val="000066"/>
                </a:solidFill>
                <a:latin typeface="微軟正黑體" panose="020B0604030504040204" pitchFamily="34" charset="-120"/>
              </a:rPr>
              <a:t>家；投標廠商</a:t>
            </a:r>
            <a:r>
              <a:rPr lang="en-US" altLang="zh-TW" sz="2600" b="1" kern="0">
                <a:solidFill>
                  <a:srgbClr val="000066"/>
                </a:solidFill>
                <a:latin typeface="微軟正黑體" panose="020B0604030504040204" pitchFamily="34" charset="-120"/>
              </a:rPr>
              <a:t>3</a:t>
            </a:r>
            <a:r>
              <a:rPr lang="zh-TW" altLang="en-US" sz="2600" b="1" kern="0">
                <a:solidFill>
                  <a:srgbClr val="000066"/>
                </a:solidFill>
                <a:latin typeface="微軟正黑體" panose="020B0604030504040204" pitchFamily="34" charset="-120"/>
              </a:rPr>
              <a:t>家。</a:t>
            </a:r>
            <a:endParaRPr lang="en-US" altLang="zh-TW" sz="2600" b="1" kern="0">
              <a:solidFill>
                <a:srgbClr val="000066"/>
              </a:solidFill>
              <a:latin typeface="微軟正黑體" panose="020B0604030504040204" pitchFamily="34" charset="-120"/>
            </a:endParaRPr>
          </a:p>
          <a:p>
            <a:pPr marL="717550" indent="-717550" algn="just" eaLnBrk="1" hangingPunct="1">
              <a:spcBef>
                <a:spcPts val="0"/>
              </a:spcBef>
              <a:buClr>
                <a:srgbClr val="C00000"/>
              </a:buClr>
              <a:buSzPct val="85000"/>
              <a:buFont typeface="Wingdings" panose="05000000000000000000" pitchFamily="2" charset="2"/>
              <a:buNone/>
            </a:pPr>
            <a:r>
              <a:rPr lang="zh-TW" altLang="en-US" sz="2600" b="1" kern="0">
                <a:solidFill>
                  <a:srgbClr val="000066"/>
                </a:solidFill>
                <a:latin typeface="微軟正黑體" panose="020B0604030504040204" pitchFamily="34" charset="-120"/>
              </a:rPr>
              <a:t>四、審標結果分析：</a:t>
            </a:r>
            <a:r>
              <a:rPr lang="en-US" altLang="zh-TW" sz="2600" b="1" kern="0">
                <a:solidFill>
                  <a:srgbClr val="006600"/>
                </a:solidFill>
                <a:latin typeface="微軟正黑體" panose="020B0604030504040204" pitchFamily="34" charset="-120"/>
              </a:rPr>
              <a:t>A</a:t>
            </a:r>
            <a:r>
              <a:rPr lang="zh-TW" altLang="en-US" sz="2600" b="1" kern="0">
                <a:solidFill>
                  <a:srgbClr val="006600"/>
                </a:solidFill>
                <a:latin typeface="微軟正黑體" panose="020B0604030504040204" pitchFamily="34" charset="-120"/>
              </a:rPr>
              <a:t>、</a:t>
            </a:r>
            <a:r>
              <a:rPr lang="en-US" altLang="zh-TW" sz="2600" b="1" kern="0">
                <a:solidFill>
                  <a:srgbClr val="006600"/>
                </a:solidFill>
                <a:latin typeface="微軟正黑體" panose="020B0604030504040204" pitchFamily="34" charset="-120"/>
              </a:rPr>
              <a:t>B</a:t>
            </a:r>
            <a:r>
              <a:rPr lang="zh-TW" altLang="en-US" sz="2600" b="1" kern="0">
                <a:solidFill>
                  <a:srgbClr val="006600"/>
                </a:solidFill>
                <a:latin typeface="微軟正黑體" panose="020B0604030504040204" pitchFamily="34" charset="-120"/>
              </a:rPr>
              <a:t>、</a:t>
            </a:r>
            <a:r>
              <a:rPr lang="en-US" altLang="zh-TW" sz="2600" b="1" kern="0">
                <a:solidFill>
                  <a:srgbClr val="006600"/>
                </a:solidFill>
                <a:latin typeface="微軟正黑體" panose="020B0604030504040204" pitchFamily="34" charset="-120"/>
              </a:rPr>
              <a:t>C </a:t>
            </a:r>
            <a:r>
              <a:rPr lang="zh-TW" altLang="en-US" sz="2600" b="1" kern="0">
                <a:solidFill>
                  <a:srgbClr val="006600"/>
                </a:solidFill>
                <a:latin typeface="微軟正黑體" panose="020B0604030504040204" pitchFamily="34" charset="-120"/>
              </a:rPr>
              <a:t>三家投標廠商</a:t>
            </a:r>
            <a:endParaRPr lang="en-US" altLang="zh-TW" sz="2600" b="1" kern="0">
              <a:solidFill>
                <a:srgbClr val="006600"/>
              </a:solidFill>
              <a:latin typeface="微軟正黑體" panose="020B0604030504040204" pitchFamily="34" charset="-120"/>
            </a:endParaRPr>
          </a:p>
          <a:p>
            <a:pPr marL="450850" indent="-450850" algn="just" eaLnBrk="1" hangingPunct="1">
              <a:spcBef>
                <a:spcPts val="0"/>
              </a:spcBef>
              <a:buClr>
                <a:srgbClr val="C00000"/>
              </a:buClr>
              <a:buSzPct val="85000"/>
              <a:buFont typeface="Wingdings" panose="05000000000000000000" pitchFamily="2" charset="2"/>
              <a:buNone/>
            </a:pPr>
            <a:r>
              <a:rPr lang="en-US" altLang="zh-TW" sz="2600" b="1" kern="0">
                <a:solidFill>
                  <a:srgbClr val="000066"/>
                </a:solidFill>
                <a:latin typeface="微軟正黑體" panose="020B0604030504040204" pitchFamily="34" charset="-120"/>
              </a:rPr>
              <a:t>(1)B</a:t>
            </a:r>
            <a:r>
              <a:rPr lang="zh-TW" altLang="en-US" sz="2600" b="1" kern="0">
                <a:solidFill>
                  <a:srgbClr val="000066"/>
                </a:solidFill>
                <a:latin typeface="微軟正黑體" panose="020B0604030504040204" pitchFamily="34" charset="-120"/>
              </a:rPr>
              <a:t>公司出席開標提供之委託代理出席授權書之負責人姓為</a:t>
            </a:r>
            <a:r>
              <a:rPr lang="en-US" altLang="zh-TW" sz="2600" b="1" kern="0">
                <a:solidFill>
                  <a:srgbClr val="000066"/>
                </a:solidFill>
                <a:latin typeface="微軟正黑體" panose="020B0604030504040204" pitchFamily="34" charset="-120"/>
              </a:rPr>
              <a:t>A</a:t>
            </a:r>
            <a:r>
              <a:rPr lang="zh-TW" altLang="en-US" sz="2600" b="1" kern="0">
                <a:solidFill>
                  <a:srgbClr val="000066"/>
                </a:solidFill>
                <a:latin typeface="微軟正黑體" panose="020B0604030504040204" pitchFamily="34" charset="-120"/>
              </a:rPr>
              <a:t>公司負責人。</a:t>
            </a:r>
            <a:endParaRPr lang="en-US" altLang="zh-TW" sz="2600" b="1" kern="0">
              <a:solidFill>
                <a:srgbClr val="000066"/>
              </a:solidFill>
              <a:latin typeface="微軟正黑體" panose="020B0604030504040204" pitchFamily="34" charset="-120"/>
            </a:endParaRPr>
          </a:p>
          <a:p>
            <a:pPr marL="450850" indent="-450850" algn="just" eaLnBrk="1" hangingPunct="1">
              <a:spcBef>
                <a:spcPts val="0"/>
              </a:spcBef>
              <a:buClr>
                <a:srgbClr val="C00000"/>
              </a:buClr>
              <a:buSzPct val="85000"/>
              <a:buFont typeface="Wingdings" panose="05000000000000000000" pitchFamily="2" charset="2"/>
              <a:buNone/>
            </a:pPr>
            <a:r>
              <a:rPr lang="en-US" altLang="zh-TW" sz="2600" b="1" kern="0">
                <a:solidFill>
                  <a:srgbClr val="000066"/>
                </a:solidFill>
                <a:latin typeface="微軟正黑體" panose="020B0604030504040204" pitchFamily="34" charset="-120"/>
              </a:rPr>
              <a:t>(2)B</a:t>
            </a:r>
            <a:r>
              <a:rPr lang="zh-TW" altLang="en-US" sz="2600" b="1" kern="0">
                <a:solidFill>
                  <a:srgbClr val="000066"/>
                </a:solidFill>
                <a:latin typeface="微軟正黑體" panose="020B0604030504040204" pitchFamily="34" charset="-120"/>
              </a:rPr>
              <a:t>公司於</a:t>
            </a:r>
            <a:r>
              <a:rPr lang="en-US" altLang="zh-TW" sz="2600" b="1" kern="0">
                <a:solidFill>
                  <a:srgbClr val="000066"/>
                </a:solidFill>
                <a:latin typeface="微軟正黑體" panose="020B0604030504040204" pitchFamily="34" charset="-120"/>
              </a:rPr>
              <a:t>112</a:t>
            </a:r>
            <a:r>
              <a:rPr lang="zh-TW" altLang="en-US" sz="2600" b="1" kern="0">
                <a:solidFill>
                  <a:srgbClr val="000066"/>
                </a:solidFill>
                <a:latin typeface="微軟正黑體" panose="020B0604030504040204" pitchFamily="34" charset="-120"/>
              </a:rPr>
              <a:t>年</a:t>
            </a:r>
            <a:r>
              <a:rPr lang="en-US" altLang="zh-TW" sz="2600" b="1" kern="0">
                <a:solidFill>
                  <a:srgbClr val="000066"/>
                </a:solidFill>
                <a:latin typeface="微軟正黑體" panose="020B0604030504040204" pitchFamily="34" charset="-120"/>
              </a:rPr>
              <a:t>11</a:t>
            </a:r>
            <a:r>
              <a:rPr lang="zh-TW" altLang="en-US" sz="2600" b="1" kern="0">
                <a:solidFill>
                  <a:srgbClr val="000066"/>
                </a:solidFill>
                <a:latin typeface="微軟正黑體" panose="020B0604030504040204" pitchFamily="34" charset="-120"/>
              </a:rPr>
              <a:t>月</a:t>
            </a:r>
            <a:r>
              <a:rPr lang="en-US" altLang="zh-TW" sz="2600" b="1" kern="0">
                <a:solidFill>
                  <a:srgbClr val="000066"/>
                </a:solidFill>
                <a:latin typeface="微軟正黑體" panose="020B0604030504040204" pitchFamily="34" charset="-120"/>
              </a:rPr>
              <a:t>20</a:t>
            </a:r>
            <a:r>
              <a:rPr lang="zh-TW" altLang="en-US" sz="2600" b="1" kern="0">
                <a:solidFill>
                  <a:srgbClr val="000066"/>
                </a:solidFill>
                <a:latin typeface="微軟正黑體" panose="020B0604030504040204" pitchFamily="34" charset="-120"/>
              </a:rPr>
              <a:t>日電子領標；</a:t>
            </a:r>
            <a:r>
              <a:rPr lang="en-US" altLang="zh-TW" sz="2600" b="1" u="dbl" kern="0">
                <a:solidFill>
                  <a:srgbClr val="006600"/>
                </a:solidFill>
                <a:uFill>
                  <a:solidFill>
                    <a:srgbClr val="FF0000"/>
                  </a:solidFill>
                </a:uFill>
                <a:latin typeface="微軟正黑體" panose="020B0604030504040204" pitchFamily="34" charset="-120"/>
              </a:rPr>
              <a:t>C</a:t>
            </a:r>
            <a:r>
              <a:rPr lang="zh-TW" altLang="en-US" sz="2600" b="1" u="dbl" kern="0">
                <a:solidFill>
                  <a:srgbClr val="006600"/>
                </a:solidFill>
                <a:uFill>
                  <a:solidFill>
                    <a:srgbClr val="FF0000"/>
                  </a:solidFill>
                </a:uFill>
                <a:latin typeface="微軟正黑體" panose="020B0604030504040204" pitchFamily="34" charset="-120"/>
              </a:rPr>
              <a:t>公司於</a:t>
            </a:r>
            <a:r>
              <a:rPr lang="en-US" altLang="zh-TW" sz="2600" b="1" u="dbl" kern="0">
                <a:solidFill>
                  <a:srgbClr val="006600"/>
                </a:solidFill>
                <a:uFill>
                  <a:solidFill>
                    <a:srgbClr val="FF0000"/>
                  </a:solidFill>
                </a:uFill>
                <a:latin typeface="微軟正黑體" panose="020B0604030504040204" pitchFamily="34" charset="-120"/>
              </a:rPr>
              <a:t>112/11/21 17:00</a:t>
            </a:r>
            <a:r>
              <a:rPr lang="zh-TW" altLang="en-US" sz="2600" b="1" u="dbl" kern="0">
                <a:solidFill>
                  <a:srgbClr val="006600"/>
                </a:solidFill>
                <a:uFill>
                  <a:solidFill>
                    <a:srgbClr val="FF0000"/>
                  </a:solidFill>
                </a:uFill>
                <a:latin typeface="微軟正黑體" panose="020B0604030504040204" pitchFamily="34" charset="-120"/>
              </a:rPr>
              <a:t>截止收件前 </a:t>
            </a:r>
            <a:r>
              <a:rPr lang="en-US" altLang="zh-TW" sz="2600" b="1" u="dbl" kern="0">
                <a:solidFill>
                  <a:srgbClr val="006600"/>
                </a:solidFill>
                <a:uFill>
                  <a:solidFill>
                    <a:srgbClr val="FF0000"/>
                  </a:solidFill>
                </a:uFill>
                <a:latin typeface="微軟正黑體" panose="020B0604030504040204" pitchFamily="34" charset="-120"/>
              </a:rPr>
              <a:t>15:24</a:t>
            </a:r>
            <a:r>
              <a:rPr lang="zh-TW" altLang="en-US" sz="2600" b="1" u="dbl" kern="0">
                <a:solidFill>
                  <a:srgbClr val="006600"/>
                </a:solidFill>
                <a:uFill>
                  <a:solidFill>
                    <a:srgbClr val="FF0000"/>
                  </a:solidFill>
                </a:uFill>
                <a:latin typeface="微軟正黑體" panose="020B0604030504040204" pitchFamily="34" charset="-120"/>
              </a:rPr>
              <a:t>電子領標</a:t>
            </a:r>
            <a:r>
              <a:rPr lang="zh-TW" altLang="en-US" sz="2600" b="1" kern="0">
                <a:solidFill>
                  <a:srgbClr val="000066"/>
                </a:solidFill>
                <a:latin typeface="微軟正黑體" panose="020B0604030504040204" pitchFamily="34" charset="-120"/>
              </a:rPr>
              <a:t>；投標文件日期記載 </a:t>
            </a:r>
            <a:r>
              <a:rPr lang="en-US" altLang="zh-TW" sz="2600" b="1" kern="0">
                <a:solidFill>
                  <a:srgbClr val="000066"/>
                </a:solidFill>
                <a:latin typeface="微軟正黑體" panose="020B0604030504040204" pitchFamily="34" charset="-120"/>
              </a:rPr>
              <a:t>112/11/13</a:t>
            </a:r>
            <a:r>
              <a:rPr lang="zh-TW" altLang="en-US" sz="2600" b="1" kern="0">
                <a:solidFill>
                  <a:srgbClr val="000066"/>
                </a:solidFill>
                <a:latin typeface="微軟正黑體" panose="020B0604030504040204" pitchFamily="34" charset="-120"/>
              </a:rPr>
              <a:t>。</a:t>
            </a:r>
            <a:endParaRPr lang="en-US" altLang="zh-TW" sz="2600" b="1" kern="0">
              <a:solidFill>
                <a:srgbClr val="000066"/>
              </a:solidFill>
              <a:latin typeface="微軟正黑體" panose="020B0604030504040204" pitchFamily="34" charset="-120"/>
            </a:endParaRPr>
          </a:p>
          <a:p>
            <a:pPr marL="450850" indent="-450850" algn="just" eaLnBrk="1" hangingPunct="1">
              <a:spcBef>
                <a:spcPts val="0"/>
              </a:spcBef>
              <a:buClr>
                <a:srgbClr val="C00000"/>
              </a:buClr>
              <a:buSzPct val="85000"/>
              <a:buFont typeface="Wingdings" panose="05000000000000000000" pitchFamily="2" charset="2"/>
              <a:buNone/>
            </a:pPr>
            <a:r>
              <a:rPr lang="en-US" altLang="zh-TW" sz="2600" b="1" kern="0">
                <a:solidFill>
                  <a:srgbClr val="000066"/>
                </a:solidFill>
                <a:latin typeface="微軟正黑體" panose="020B0604030504040204" pitchFamily="34" charset="-120"/>
              </a:rPr>
              <a:t>(3)B</a:t>
            </a:r>
            <a:r>
              <a:rPr lang="zh-TW" altLang="en-US" sz="2600" b="1" kern="0">
                <a:solidFill>
                  <a:srgbClr val="000066"/>
                </a:solidFill>
                <a:latin typeface="微軟正黑體" panose="020B0604030504040204" pitchFamily="34" charset="-120"/>
              </a:rPr>
              <a:t>公司檢附之廠商資格審查表手寫處與</a:t>
            </a:r>
            <a:r>
              <a:rPr lang="en-US" altLang="zh-TW" sz="2600" b="1" kern="0">
                <a:solidFill>
                  <a:srgbClr val="000066"/>
                </a:solidFill>
                <a:latin typeface="微軟正黑體" panose="020B0604030504040204" pitchFamily="34" charset="-120"/>
              </a:rPr>
              <a:t>C</a:t>
            </a:r>
            <a:r>
              <a:rPr lang="zh-TW" altLang="en-US" sz="2600" b="1" kern="0">
                <a:solidFill>
                  <a:srgbClr val="000066"/>
                </a:solidFill>
                <a:latin typeface="微軟正黑體" panose="020B0604030504040204" pitchFamily="34" charset="-120"/>
              </a:rPr>
              <a:t>公司相同。</a:t>
            </a:r>
            <a:endParaRPr lang="en-US" altLang="zh-TW" sz="2600" b="1" kern="0">
              <a:solidFill>
                <a:srgbClr val="000066"/>
              </a:solidFill>
              <a:latin typeface="微軟正黑體" panose="020B0604030504040204" pitchFamily="34" charset="-120"/>
            </a:endParaRPr>
          </a:p>
          <a:p>
            <a:pPr marL="450850" indent="-450850" algn="just" eaLnBrk="1" hangingPunct="1">
              <a:spcBef>
                <a:spcPts val="0"/>
              </a:spcBef>
              <a:buClr>
                <a:srgbClr val="C00000"/>
              </a:buClr>
              <a:buSzPct val="85000"/>
              <a:buFont typeface="Wingdings" panose="05000000000000000000" pitchFamily="2" charset="2"/>
              <a:buNone/>
            </a:pPr>
            <a:r>
              <a:rPr lang="en-US" altLang="zh-TW" sz="2600" b="1" kern="0">
                <a:solidFill>
                  <a:srgbClr val="000066"/>
                </a:solidFill>
                <a:latin typeface="微軟正黑體" panose="020B0604030504040204" pitchFamily="34" charset="-120"/>
              </a:rPr>
              <a:t>(4)C</a:t>
            </a:r>
            <a:r>
              <a:rPr lang="zh-TW" altLang="en-US" sz="2600" b="1" kern="0">
                <a:solidFill>
                  <a:srgbClr val="000066"/>
                </a:solidFill>
                <a:latin typeface="微軟正黑體" panose="020B0604030504040204" pitchFamily="34" charset="-120"/>
              </a:rPr>
              <a:t>公司押標金匯款日期為</a:t>
            </a:r>
            <a:r>
              <a:rPr lang="en-US" altLang="zh-TW" sz="2600" b="1" kern="0">
                <a:solidFill>
                  <a:srgbClr val="000066"/>
                </a:solidFill>
                <a:latin typeface="微軟正黑體" panose="020B0604030504040204" pitchFamily="34" charset="-120"/>
              </a:rPr>
              <a:t>112/11/20</a:t>
            </a:r>
            <a:r>
              <a:rPr lang="zh-TW" altLang="en-US" sz="2600" b="1" kern="0">
                <a:solidFill>
                  <a:srgbClr val="000066"/>
                </a:solidFill>
                <a:latin typeface="微軟正黑體" panose="020B0604030504040204" pitchFamily="34" charset="-120"/>
              </a:rPr>
              <a:t>，早於其領標日期</a:t>
            </a:r>
            <a:r>
              <a:rPr lang="en-US" altLang="zh-TW" sz="2600" b="1" kern="0">
                <a:solidFill>
                  <a:srgbClr val="000066"/>
                </a:solidFill>
                <a:latin typeface="微軟正黑體" panose="020B0604030504040204" pitchFamily="34" charset="-120"/>
              </a:rPr>
              <a:t>112/11/21</a:t>
            </a:r>
            <a:r>
              <a:rPr lang="zh-TW" altLang="en-US" sz="2600" b="1" kern="0">
                <a:solidFill>
                  <a:srgbClr val="000066"/>
                </a:solidFill>
                <a:latin typeface="微軟正黑體" panose="020B0604030504040204" pitchFamily="34" charset="-120"/>
              </a:rPr>
              <a:t>。</a:t>
            </a:r>
          </a:p>
        </p:txBody>
      </p:sp>
    </p:spTree>
    <p:extLst>
      <p:ext uri="{BB962C8B-B14F-4D97-AF65-F5344CB8AC3E}">
        <p14:creationId xmlns:p14="http://schemas.microsoft.com/office/powerpoint/2010/main" val="1053428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21</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251520" y="116632"/>
            <a:ext cx="4176464" cy="936179"/>
          </a:xfrm>
          <a:prstGeom prst="horizontalScroll">
            <a:avLst/>
          </a:prstGeom>
          <a:blipFill>
            <a:blip r:embed="rId2"/>
            <a:tile tx="0" ty="0" sx="100000" sy="100000" flip="none" algn="tl"/>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C00000"/>
                </a:solidFill>
                <a:latin typeface="微軟正黑體" panose="020B0604030504040204" pitchFamily="34" charset="-120"/>
              </a:rPr>
              <a:t>案例</a:t>
            </a:r>
            <a:r>
              <a:rPr lang="en-US" altLang="zh-TW" sz="3000" b="1">
                <a:solidFill>
                  <a:srgbClr val="C00000"/>
                </a:solidFill>
                <a:latin typeface="微軟正黑體" panose="020B0604030504040204" pitchFamily="34" charset="-120"/>
              </a:rPr>
              <a:t>3</a:t>
            </a:r>
            <a:r>
              <a:rPr lang="zh-TW" altLang="en-US" sz="3000" b="1">
                <a:solidFill>
                  <a:srgbClr val="0000FF"/>
                </a:solidFill>
                <a:latin typeface="微軟正黑體" panose="020B0604030504040204" pitchFamily="34" charset="-120"/>
              </a:rPr>
              <a:t>：反正沒人知道</a:t>
            </a:r>
          </a:p>
        </p:txBody>
      </p:sp>
      <p:sp>
        <p:nvSpPr>
          <p:cNvPr id="6" name="Rectangle 9"/>
          <p:cNvSpPr>
            <a:spLocks noChangeArrowheads="1"/>
          </p:cNvSpPr>
          <p:nvPr/>
        </p:nvSpPr>
        <p:spPr bwMode="auto">
          <a:xfrm>
            <a:off x="395536" y="1052736"/>
            <a:ext cx="8064896"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lnSpc>
                <a:spcPts val="3400"/>
              </a:lnSpc>
              <a:buClr>
                <a:srgbClr val="C00000"/>
              </a:buClr>
              <a:buSzPct val="85000"/>
              <a:buFont typeface="Wingdings" panose="05000000000000000000" pitchFamily="2" charset="2"/>
              <a:buChar char="n"/>
            </a:pPr>
            <a:r>
              <a:rPr kumimoji="0" lang="en-US" altLang="zh-TW" sz="2800" b="1">
                <a:solidFill>
                  <a:srgbClr val="000099"/>
                </a:solidFill>
                <a:latin typeface="微軟正黑體" panose="020B0604030504040204" pitchFamily="34" charset="-120"/>
                <a:ea typeface="微軟正黑體" panose="020B0604030504040204" pitchFamily="34" charset="-120"/>
              </a:rPr>
              <a:t>A</a:t>
            </a:r>
            <a:r>
              <a:rPr kumimoji="0" lang="zh-TW" altLang="en-US" sz="2800" b="1">
                <a:solidFill>
                  <a:srgbClr val="000099"/>
                </a:solidFill>
                <a:latin typeface="微軟正黑體" panose="020B0604030504040204" pitchFamily="34" charset="-120"/>
                <a:ea typeface="微軟正黑體" panose="020B0604030504040204" pitchFamily="34" charset="-120"/>
              </a:rPr>
              <a:t>為甲機關助理工程師，擔任某採購案件監造業務，</a:t>
            </a:r>
            <a:r>
              <a:rPr kumimoji="0" lang="en-US" altLang="zh-TW" sz="2800" b="1">
                <a:solidFill>
                  <a:srgbClr val="000099"/>
                </a:solidFill>
                <a:latin typeface="微軟正黑體" panose="020B0604030504040204" pitchFamily="34" charset="-120"/>
                <a:ea typeface="微軟正黑體" panose="020B0604030504040204" pitchFamily="34" charset="-120"/>
              </a:rPr>
              <a:t>A</a:t>
            </a:r>
            <a:r>
              <a:rPr kumimoji="0" lang="zh-TW" altLang="en-US" sz="2800" b="1">
                <a:solidFill>
                  <a:srgbClr val="000099"/>
                </a:solidFill>
                <a:latin typeface="微軟正黑體" panose="020B0604030504040204" pitchFamily="34" charset="-120"/>
                <a:ea typeface="微軟正黑體" panose="020B0604030504040204" pitchFamily="34" charset="-120"/>
              </a:rPr>
              <a:t>明知申請監造費主要內容為工程所需文具紙張、郵電、印刷、水電、茶水、攝（錄）影及照片等費用，然</a:t>
            </a:r>
            <a:r>
              <a:rPr kumimoji="0" lang="en-US" altLang="zh-TW" sz="2800" b="1">
                <a:solidFill>
                  <a:srgbClr val="000099"/>
                </a:solidFill>
                <a:latin typeface="微軟正黑體" panose="020B0604030504040204" pitchFamily="34" charset="-120"/>
                <a:ea typeface="微軟正黑體" panose="020B0604030504040204" pitchFamily="34" charset="-120"/>
              </a:rPr>
              <a:t>A</a:t>
            </a:r>
            <a:r>
              <a:rPr kumimoji="0" lang="zh-TW" altLang="en-US" sz="2800" b="1">
                <a:solidFill>
                  <a:srgbClr val="000099"/>
                </a:solidFill>
                <a:latin typeface="微軟正黑體" panose="020B0604030504040204" pitchFamily="34" charset="-120"/>
                <a:ea typeface="微軟正黑體" panose="020B0604030504040204" pitchFamily="34" charset="-120"/>
              </a:rPr>
              <a:t>基於一時貪念利用小額核銷之程序較簡便，未實際購入乙商家工作服，卻向乙商家索取空白收據並填載商品及購買金額；亦索取丙商家空白免用統一發票之收據，填載工作服及購買金額，以監造事由，向機關申請核銷</a:t>
            </a:r>
            <a:r>
              <a:rPr kumimoji="0" lang="zh-TW" altLang="en-US" sz="2800" b="1" u="heavy">
                <a:solidFill>
                  <a:srgbClr val="800000"/>
                </a:solidFill>
                <a:uFill>
                  <a:solidFill>
                    <a:srgbClr val="006600"/>
                  </a:solidFill>
                </a:uFill>
                <a:latin typeface="微軟正黑體" panose="020B0604030504040204" pitchFamily="34" charset="-120"/>
                <a:ea typeface="微軟正黑體" panose="020B0604030504040204" pitchFamily="34" charset="-120"/>
              </a:rPr>
              <a:t>工程管理費</a:t>
            </a:r>
            <a:r>
              <a:rPr kumimoji="0" lang="zh-TW" altLang="en-US" sz="2800" b="1">
                <a:solidFill>
                  <a:srgbClr val="000099"/>
                </a:solidFill>
                <a:latin typeface="微軟正黑體" panose="020B0604030504040204" pitchFamily="34" charset="-120"/>
                <a:ea typeface="微軟正黑體" panose="020B0604030504040204" pitchFamily="34" charset="-120"/>
              </a:rPr>
              <a:t>，使不知情股長陷於錯誤准予核銷，</a:t>
            </a:r>
            <a:r>
              <a:rPr kumimoji="0" lang="en-US" altLang="zh-TW" sz="2800" b="1">
                <a:solidFill>
                  <a:srgbClr val="000099"/>
                </a:solidFill>
                <a:latin typeface="微軟正黑體" panose="020B0604030504040204" pitchFamily="34" charset="-120"/>
                <a:ea typeface="微軟正黑體" panose="020B0604030504040204" pitchFamily="34" charset="-120"/>
              </a:rPr>
              <a:t>A</a:t>
            </a:r>
            <a:r>
              <a:rPr kumimoji="0" lang="zh-TW" altLang="en-US" sz="2800" b="1">
                <a:solidFill>
                  <a:srgbClr val="000099"/>
                </a:solidFill>
                <a:latin typeface="微軟正黑體" panose="020B0604030504040204" pitchFamily="34" charset="-120"/>
                <a:ea typeface="微軟正黑體" panose="020B0604030504040204" pitchFamily="34" charset="-120"/>
              </a:rPr>
              <a:t>因此詐得金額新臺幣</a:t>
            </a:r>
            <a:r>
              <a:rPr kumimoji="0" lang="en-US" altLang="zh-TW" sz="2800" b="1">
                <a:solidFill>
                  <a:srgbClr val="000099"/>
                </a:solidFill>
                <a:latin typeface="微軟正黑體" panose="020B0604030504040204" pitchFamily="34" charset="-120"/>
                <a:ea typeface="微軟正黑體" panose="020B0604030504040204" pitchFamily="34" charset="-120"/>
              </a:rPr>
              <a:t>5,750</a:t>
            </a:r>
            <a:r>
              <a:rPr kumimoji="0" lang="zh-TW" altLang="en-US" sz="2800" b="1">
                <a:solidFill>
                  <a:srgbClr val="000099"/>
                </a:solidFill>
                <a:latin typeface="微軟正黑體" panose="020B0604030504040204" pitchFamily="34" charset="-120"/>
                <a:ea typeface="微軟正黑體" panose="020B0604030504040204" pitchFamily="34" charset="-120"/>
              </a:rPr>
              <a:t>元。</a:t>
            </a:r>
          </a:p>
          <a:p>
            <a:pPr marL="457200" indent="-457200" algn="just">
              <a:lnSpc>
                <a:spcPts val="3400"/>
              </a:lnSpc>
              <a:buClr>
                <a:srgbClr val="C00000"/>
              </a:buClr>
              <a:buSzPct val="85000"/>
              <a:buFont typeface="Wingdings" panose="05000000000000000000" pitchFamily="2" charset="2"/>
              <a:buChar char="n"/>
            </a:pPr>
            <a:r>
              <a:rPr kumimoji="0" lang="zh-TW" altLang="en-US" sz="2800" b="1">
                <a:solidFill>
                  <a:srgbClr val="000099"/>
                </a:solidFill>
                <a:latin typeface="微軟正黑體" panose="020B0604030504040204" pitchFamily="34" charset="-120"/>
                <a:ea typeface="微軟正黑體" panose="020B0604030504040204" pitchFamily="34" charset="-120"/>
              </a:rPr>
              <a:t>案經檢舉檢調偵查起訴，</a:t>
            </a:r>
            <a:r>
              <a:rPr kumimoji="0" lang="en-US" altLang="zh-TW" sz="2800" b="1">
                <a:solidFill>
                  <a:srgbClr val="000099"/>
                </a:solidFill>
                <a:latin typeface="微軟正黑體" panose="020B0604030504040204" pitchFamily="34" charset="-120"/>
                <a:ea typeface="微軟正黑體" panose="020B0604030504040204" pitchFamily="34" charset="-120"/>
              </a:rPr>
              <a:t>A</a:t>
            </a:r>
            <a:r>
              <a:rPr kumimoji="0" lang="zh-TW" altLang="en-US" sz="2800" b="1">
                <a:solidFill>
                  <a:srgbClr val="000099"/>
                </a:solidFill>
                <a:latin typeface="微軟正黑體" panose="020B0604030504040204" pitchFamily="34" charset="-120"/>
                <a:ea typeface="微軟正黑體" panose="020B0604030504040204" pitchFamily="34" charset="-120"/>
              </a:rPr>
              <a:t>以涉犯詐欺罪嫌判處</a:t>
            </a:r>
            <a:r>
              <a:rPr kumimoji="0" lang="en-US" altLang="zh-TW" sz="2800" b="1">
                <a:solidFill>
                  <a:srgbClr val="000099"/>
                </a:solidFill>
                <a:latin typeface="微軟正黑體" panose="020B0604030504040204" pitchFamily="34" charset="-120"/>
                <a:ea typeface="微軟正黑體" panose="020B0604030504040204" pitchFamily="34" charset="-120"/>
              </a:rPr>
              <a:t>1</a:t>
            </a:r>
            <a:r>
              <a:rPr kumimoji="0" lang="zh-TW" altLang="en-US" sz="2800" b="1">
                <a:solidFill>
                  <a:srgbClr val="000099"/>
                </a:solidFill>
                <a:latin typeface="微軟正黑體" panose="020B0604030504040204" pitchFamily="34" charset="-120"/>
                <a:ea typeface="微軟正黑體" panose="020B0604030504040204" pitchFamily="34" charset="-120"/>
              </a:rPr>
              <a:t>年</a:t>
            </a:r>
            <a:r>
              <a:rPr kumimoji="0" lang="en-US" altLang="zh-TW" sz="2800" b="1">
                <a:solidFill>
                  <a:srgbClr val="000099"/>
                </a:solidFill>
                <a:latin typeface="微軟正黑體" panose="020B0604030504040204" pitchFamily="34" charset="-120"/>
                <a:ea typeface="微軟正黑體" panose="020B0604030504040204" pitchFamily="34" charset="-120"/>
              </a:rPr>
              <a:t>10</a:t>
            </a:r>
            <a:r>
              <a:rPr kumimoji="0" lang="zh-TW" altLang="en-US" sz="2800" b="1">
                <a:solidFill>
                  <a:srgbClr val="000099"/>
                </a:solidFill>
                <a:latin typeface="微軟正黑體" panose="020B0604030504040204" pitchFamily="34" charset="-120"/>
                <a:ea typeface="微軟正黑體" panose="020B0604030504040204" pitchFamily="34" charset="-120"/>
              </a:rPr>
              <a:t>月，緩刑</a:t>
            </a:r>
            <a:r>
              <a:rPr kumimoji="0" lang="en-US" altLang="zh-TW" sz="2800" b="1">
                <a:solidFill>
                  <a:srgbClr val="000099"/>
                </a:solidFill>
                <a:latin typeface="微軟正黑體" panose="020B0604030504040204" pitchFamily="34" charset="-120"/>
                <a:ea typeface="微軟正黑體" panose="020B0604030504040204" pitchFamily="34" charset="-120"/>
              </a:rPr>
              <a:t>3</a:t>
            </a:r>
            <a:r>
              <a:rPr kumimoji="0" lang="zh-TW" altLang="en-US" sz="2800" b="1">
                <a:solidFill>
                  <a:srgbClr val="000099"/>
                </a:solidFill>
                <a:latin typeface="微軟正黑體" panose="020B0604030504040204" pitchFamily="34" charset="-120"/>
                <a:ea typeface="微軟正黑體" panose="020B0604030504040204" pitchFamily="34" charset="-120"/>
              </a:rPr>
              <a:t>年。</a:t>
            </a:r>
            <a:endParaRPr kumimoji="0" lang="en-US" altLang="zh-TW" sz="2800" b="1" dirty="0">
              <a:solidFill>
                <a:srgbClr val="000099"/>
              </a:solidFill>
              <a:latin typeface="微軟正黑體" panose="020B0604030504040204" pitchFamily="34" charset="-120"/>
              <a:ea typeface="微軟正黑體" panose="020B0604030504040204" pitchFamily="34" charset="-120"/>
            </a:endParaRPr>
          </a:p>
        </p:txBody>
      </p:sp>
      <p:sp>
        <p:nvSpPr>
          <p:cNvPr id="3" name="雲朵形圖說文字 2"/>
          <p:cNvSpPr/>
          <p:nvPr/>
        </p:nvSpPr>
        <p:spPr>
          <a:xfrm>
            <a:off x="4261387" y="5877272"/>
            <a:ext cx="4320480" cy="906267"/>
          </a:xfrm>
          <a:prstGeom prst="cloudCallout">
            <a:avLst>
              <a:gd name="adj1" fmla="val -34633"/>
              <a:gd name="adj2" fmla="val -57622"/>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solidFill>
                  <a:schemeClr val="tx1"/>
                </a:solidFill>
              </a:rPr>
              <a:t>自辦監造；宜合法使用工程管理費</a:t>
            </a:r>
          </a:p>
        </p:txBody>
      </p:sp>
    </p:spTree>
    <p:extLst>
      <p:ext uri="{BB962C8B-B14F-4D97-AF65-F5344CB8AC3E}">
        <p14:creationId xmlns:p14="http://schemas.microsoft.com/office/powerpoint/2010/main" val="2520425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22</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79034" y="96826"/>
            <a:ext cx="3832926"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小額採購宜注意事項</a:t>
            </a:r>
          </a:p>
        </p:txBody>
      </p:sp>
      <p:sp>
        <p:nvSpPr>
          <p:cNvPr id="6" name="Rectangle 11"/>
          <p:cNvSpPr>
            <a:spLocks noChangeArrowheads="1"/>
          </p:cNvSpPr>
          <p:nvPr/>
        </p:nvSpPr>
        <p:spPr bwMode="auto">
          <a:xfrm>
            <a:off x="285750" y="1191769"/>
            <a:ext cx="8642350" cy="2669279"/>
          </a:xfrm>
          <a:prstGeom prst="rect">
            <a:avLst/>
          </a:prstGeom>
          <a:noFill/>
          <a:ln w="9525">
            <a:noFill/>
            <a:miter lim="800000"/>
            <a:headEnd/>
            <a:tailEnd/>
          </a:ln>
          <a:effectLst/>
        </p:spPr>
        <p:txBody>
          <a:bodyPr/>
          <a:lstStyle/>
          <a:p>
            <a:pPr indent="358775" algn="just" eaLnBrk="1" hangingPunct="1">
              <a:spcBef>
                <a:spcPct val="20000"/>
              </a:spcBef>
              <a:buClr>
                <a:prstClr val="black"/>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覈實驗收確保財物屬實並取得發票或收據；注意廉政風險，不得浮報單據</a:t>
            </a:r>
            <a:r>
              <a:rPr lang="en-US" altLang="zh-TW" sz="2800" b="1">
                <a:solidFill>
                  <a:prstClr val="black"/>
                </a:solidFill>
                <a:latin typeface="微軟正黑體" panose="020B0604030504040204" pitchFamily="34" charset="-120"/>
                <a:ea typeface="微軟正黑體" panose="020B0604030504040204" pitchFamily="34" charset="-120"/>
              </a:rPr>
              <a:t>(</a:t>
            </a:r>
            <a:r>
              <a:rPr lang="zh-TW" altLang="en-US" sz="2800" b="1">
                <a:solidFill>
                  <a:prstClr val="black"/>
                </a:solidFill>
                <a:latin typeface="微軟正黑體" panose="020B0604030504040204" pitchFamily="34" charset="-120"/>
                <a:ea typeface="微軟正黑體" panose="020B0604030504040204" pitchFamily="34" charset="-120"/>
              </a:rPr>
              <a:t>品名、數量及金額皆須正確</a:t>
            </a:r>
            <a:r>
              <a:rPr lang="en-US" altLang="zh-TW" sz="2800" b="1">
                <a:solidFill>
                  <a:prstClr val="black"/>
                </a:solidFill>
                <a:latin typeface="微軟正黑體" panose="020B0604030504040204" pitchFamily="34" charset="-120"/>
                <a:ea typeface="微軟正黑體" panose="020B0604030504040204" pitchFamily="34" charset="-120"/>
              </a:rPr>
              <a:t>)</a:t>
            </a:r>
            <a:r>
              <a:rPr lang="zh-TW" altLang="en-US" sz="2800" b="1">
                <a:solidFill>
                  <a:prstClr val="black"/>
                </a:solidFill>
                <a:latin typeface="微軟正黑體" panose="020B0604030504040204" pitchFamily="34" charset="-120"/>
                <a:ea typeface="微軟正黑體" panose="020B0604030504040204" pitchFamily="34" charset="-120"/>
              </a:rPr>
              <a:t>；此外，採購承辦人員不得兼任主驗人，避免自行採購自行驗收；切勿與廠商配合開立不實發票或收據（如買</a:t>
            </a:r>
            <a:r>
              <a:rPr lang="en-US" altLang="zh-TW" sz="2800" b="1">
                <a:solidFill>
                  <a:prstClr val="black"/>
                </a:solidFill>
                <a:latin typeface="微軟正黑體" panose="020B0604030504040204" pitchFamily="34" charset="-120"/>
                <a:ea typeface="微軟正黑體" panose="020B0604030504040204" pitchFamily="34" charset="-120"/>
              </a:rPr>
              <a:t>A</a:t>
            </a:r>
            <a:r>
              <a:rPr lang="zh-TW" altLang="en-US" sz="2800" b="1">
                <a:solidFill>
                  <a:prstClr val="black"/>
                </a:solidFill>
                <a:latin typeface="微軟正黑體" panose="020B0604030504040204" pitchFamily="34" charset="-120"/>
                <a:ea typeface="微軟正黑體" panose="020B0604030504040204" pitchFamily="34" charset="-120"/>
              </a:rPr>
              <a:t>報</a:t>
            </a:r>
            <a:r>
              <a:rPr lang="en-US" altLang="zh-TW" sz="2800" b="1">
                <a:solidFill>
                  <a:prstClr val="black"/>
                </a:solidFill>
                <a:latin typeface="微軟正黑體" panose="020B0604030504040204" pitchFamily="34" charset="-120"/>
                <a:ea typeface="微軟正黑體" panose="020B0604030504040204" pitchFamily="34" charset="-120"/>
              </a:rPr>
              <a:t>B</a:t>
            </a:r>
            <a:r>
              <a:rPr lang="zh-TW" altLang="en-US" sz="2800" b="1">
                <a:solidFill>
                  <a:prstClr val="black"/>
                </a:solidFill>
                <a:latin typeface="微軟正黑體" panose="020B0604030504040204" pitchFamily="34" charset="-120"/>
                <a:ea typeface="微軟正黑體" panose="020B0604030504040204" pitchFamily="34" charset="-120"/>
              </a:rPr>
              <a:t>、虛列項目），恐將觸犯「刑法」偽造文書罪及「貪污治罪條例」利用職務機會詐取財物罪。</a:t>
            </a:r>
            <a:endParaRPr lang="zh-TW" altLang="en-US" sz="2800" b="1">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42816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23</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79034" y="96826"/>
            <a:ext cx="2680798"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機關如何預防</a:t>
            </a:r>
          </a:p>
        </p:txBody>
      </p:sp>
      <p:sp>
        <p:nvSpPr>
          <p:cNvPr id="6" name="Rectangle 9"/>
          <p:cNvSpPr>
            <a:spLocks noChangeArrowheads="1"/>
          </p:cNvSpPr>
          <p:nvPr/>
        </p:nvSpPr>
        <p:spPr bwMode="auto">
          <a:xfrm>
            <a:off x="5148064" y="1186875"/>
            <a:ext cx="3744416" cy="3139321"/>
          </a:xfrm>
          <a:prstGeom prst="rect">
            <a:avLst/>
          </a:prstGeom>
          <a:solidFill>
            <a:schemeClr val="accent3">
              <a:lumMod val="20000"/>
              <a:lumOff val="80000"/>
            </a:schemeClr>
          </a:solidFill>
          <a:ln w="9525">
            <a:noFill/>
            <a:miter lim="800000"/>
            <a:headEnd/>
            <a:tailEnd/>
          </a:ln>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0" indent="0" algn="just">
              <a:spcBef>
                <a:spcPts val="0"/>
              </a:spcBef>
              <a:buClr>
                <a:srgbClr val="C00000"/>
              </a:buClr>
              <a:buSzPct val="85000"/>
            </a:pPr>
            <a:r>
              <a:rPr kumimoji="0" lang="zh-TW" altLang="en-US" sz="2800" b="1">
                <a:solidFill>
                  <a:prstClr val="black"/>
                </a:solidFill>
                <a:latin typeface="微軟正黑體" panose="020B0604030504040204" pitchFamily="34" charset="-120"/>
                <a:ea typeface="微軟正黑體" panose="020B0604030504040204" pitchFamily="34" charset="-120"/>
              </a:rPr>
              <a:t>機關同仁</a:t>
            </a:r>
            <a:endParaRPr kumimoji="0" lang="en-US" altLang="zh-TW" sz="2800" b="1">
              <a:solidFill>
                <a:prstClr val="black"/>
              </a:solidFill>
              <a:latin typeface="微軟正黑體" panose="020B0604030504040204" pitchFamily="34" charset="-120"/>
              <a:ea typeface="微軟正黑體" panose="020B0604030504040204" pitchFamily="34" charset="-120"/>
            </a:endParaRPr>
          </a:p>
          <a:p>
            <a:pPr marL="271463" indent="-271463" algn="just">
              <a:spcBef>
                <a:spcPts val="1200"/>
              </a:spcBef>
              <a:buClr>
                <a:srgbClr val="C00000"/>
              </a:buClr>
              <a:buSzPct val="70000"/>
              <a:buFont typeface="Wingdings" panose="05000000000000000000" pitchFamily="2" charset="2"/>
              <a:buChar char="n"/>
            </a:pPr>
            <a:r>
              <a:rPr kumimoji="0" lang="zh-TW" altLang="en-US" sz="2600" b="1">
                <a:solidFill>
                  <a:srgbClr val="006600"/>
                </a:solidFill>
                <a:latin typeface="微軟正黑體" panose="020B0604030504040204" pitchFamily="34" charset="-120"/>
                <a:ea typeface="微軟正黑體" panose="020B0604030504040204" pitchFamily="34" charset="-120"/>
              </a:rPr>
              <a:t>刑法第</a:t>
            </a:r>
            <a:r>
              <a:rPr kumimoji="0" lang="en-US" altLang="zh-TW" sz="2600" b="1">
                <a:solidFill>
                  <a:srgbClr val="006600"/>
                </a:solidFill>
                <a:latin typeface="微軟正黑體" panose="020B0604030504040204" pitchFamily="34" charset="-120"/>
                <a:ea typeface="微軟正黑體" panose="020B0604030504040204" pitchFamily="34" charset="-120"/>
              </a:rPr>
              <a:t>213</a:t>
            </a:r>
            <a:r>
              <a:rPr kumimoji="0" lang="zh-TW" altLang="en-US" sz="2600" b="1">
                <a:solidFill>
                  <a:srgbClr val="006600"/>
                </a:solidFill>
                <a:latin typeface="微軟正黑體" panose="020B0604030504040204" pitchFamily="34" charset="-120"/>
                <a:ea typeface="微軟正黑體" panose="020B0604030504040204" pitchFamily="34" charset="-120"/>
              </a:rPr>
              <a:t>條</a:t>
            </a:r>
          </a:p>
          <a:p>
            <a:pPr marL="271463" indent="-271463" algn="just">
              <a:spcBef>
                <a:spcPts val="1200"/>
              </a:spcBef>
              <a:buClr>
                <a:srgbClr val="C00000"/>
              </a:buClr>
              <a:buSzPct val="70000"/>
              <a:buFont typeface="Wingdings" panose="05000000000000000000" pitchFamily="2" charset="2"/>
              <a:buChar char="n"/>
            </a:pPr>
            <a:r>
              <a:rPr kumimoji="0" lang="zh-TW" altLang="en-US" sz="2600" b="1">
                <a:solidFill>
                  <a:srgbClr val="006600"/>
                </a:solidFill>
                <a:latin typeface="微軟正黑體" panose="020B0604030504040204" pitchFamily="34" charset="-120"/>
                <a:ea typeface="微軟正黑體" panose="020B0604030504040204" pitchFamily="34" charset="-120"/>
              </a:rPr>
              <a:t>刑法第</a:t>
            </a:r>
            <a:r>
              <a:rPr kumimoji="0" lang="en-US" altLang="zh-TW" sz="2600" b="1">
                <a:solidFill>
                  <a:srgbClr val="006600"/>
                </a:solidFill>
                <a:latin typeface="微軟正黑體" panose="020B0604030504040204" pitchFamily="34" charset="-120"/>
                <a:ea typeface="微軟正黑體" panose="020B0604030504040204" pitchFamily="34" charset="-120"/>
              </a:rPr>
              <a:t>216</a:t>
            </a:r>
            <a:r>
              <a:rPr kumimoji="0" lang="zh-TW" altLang="en-US" sz="2600" b="1">
                <a:solidFill>
                  <a:srgbClr val="006600"/>
                </a:solidFill>
                <a:latin typeface="微軟正黑體" panose="020B0604030504040204" pitchFamily="34" charset="-120"/>
                <a:ea typeface="微軟正黑體" panose="020B0604030504040204" pitchFamily="34" charset="-120"/>
              </a:rPr>
              <a:t>條</a:t>
            </a:r>
          </a:p>
          <a:p>
            <a:pPr marL="271463" indent="-271463" algn="just">
              <a:spcBef>
                <a:spcPts val="1200"/>
              </a:spcBef>
              <a:buClr>
                <a:srgbClr val="C00000"/>
              </a:buClr>
              <a:buSzPct val="70000"/>
              <a:buFont typeface="Wingdings" panose="05000000000000000000" pitchFamily="2" charset="2"/>
              <a:buChar char="n"/>
            </a:pPr>
            <a:r>
              <a:rPr kumimoji="0" lang="zh-TW" altLang="en-US" sz="2600" b="1">
                <a:solidFill>
                  <a:srgbClr val="006600"/>
                </a:solidFill>
                <a:latin typeface="微軟正黑體" panose="020B0604030504040204" pitchFamily="34" charset="-120"/>
                <a:ea typeface="微軟正黑體" panose="020B0604030504040204" pitchFamily="34" charset="-120"/>
              </a:rPr>
              <a:t>貪污治罪條例第</a:t>
            </a:r>
            <a:r>
              <a:rPr kumimoji="0" lang="en-US" altLang="zh-TW" sz="2600" b="1">
                <a:solidFill>
                  <a:srgbClr val="006600"/>
                </a:solidFill>
                <a:latin typeface="微軟正黑體" panose="020B0604030504040204" pitchFamily="34" charset="-120"/>
                <a:ea typeface="微軟正黑體" panose="020B0604030504040204" pitchFamily="34" charset="-120"/>
              </a:rPr>
              <a:t>5</a:t>
            </a:r>
            <a:r>
              <a:rPr kumimoji="0" lang="zh-TW" altLang="en-US" sz="2600" b="1">
                <a:solidFill>
                  <a:srgbClr val="006600"/>
                </a:solidFill>
                <a:latin typeface="微軟正黑體" panose="020B0604030504040204" pitchFamily="34" charset="-120"/>
                <a:ea typeface="微軟正黑體" panose="020B0604030504040204" pitchFamily="34" charset="-120"/>
              </a:rPr>
              <a:t>條</a:t>
            </a:r>
          </a:p>
          <a:p>
            <a:pPr marL="271463" indent="-271463" algn="just">
              <a:spcBef>
                <a:spcPts val="1200"/>
              </a:spcBef>
              <a:buClr>
                <a:srgbClr val="C00000"/>
              </a:buClr>
              <a:buSzPct val="70000"/>
              <a:buFont typeface="Wingdings" panose="05000000000000000000" pitchFamily="2" charset="2"/>
              <a:buChar char="n"/>
            </a:pPr>
            <a:r>
              <a:rPr kumimoji="0" lang="zh-TW" altLang="en-US" sz="2600" b="1">
                <a:solidFill>
                  <a:srgbClr val="006600"/>
                </a:solidFill>
                <a:latin typeface="微軟正黑體" panose="020B0604030504040204" pitchFamily="34" charset="-120"/>
                <a:ea typeface="微軟正黑體" panose="020B0604030504040204" pitchFamily="34" charset="-120"/>
              </a:rPr>
              <a:t>參考</a:t>
            </a:r>
            <a:r>
              <a:rPr kumimoji="0" lang="en-US" altLang="zh-TW" sz="2600" b="1">
                <a:solidFill>
                  <a:srgbClr val="006600"/>
                </a:solidFill>
                <a:latin typeface="微軟正黑體" panose="020B0604030504040204" pitchFamily="34" charset="-120"/>
                <a:ea typeface="微軟正黑體" panose="020B0604030504040204" pitchFamily="34" charset="-120"/>
              </a:rPr>
              <a:t>114</a:t>
            </a:r>
            <a:r>
              <a:rPr kumimoji="0" lang="zh-TW" altLang="en-US" sz="2600" b="1">
                <a:solidFill>
                  <a:srgbClr val="006600"/>
                </a:solidFill>
                <a:latin typeface="微軟正黑體" panose="020B0604030504040204" pitchFamily="34" charset="-120"/>
                <a:ea typeface="微軟正黑體" panose="020B0604030504040204" pitchFamily="34" charset="-120"/>
              </a:rPr>
              <a:t>年度訴字第 </a:t>
            </a:r>
            <a:r>
              <a:rPr kumimoji="0" lang="en-US" altLang="zh-TW" sz="2600" b="1">
                <a:solidFill>
                  <a:srgbClr val="006600"/>
                </a:solidFill>
                <a:latin typeface="微軟正黑體" panose="020B0604030504040204" pitchFamily="34" charset="-120"/>
                <a:ea typeface="微軟正黑體" panose="020B0604030504040204" pitchFamily="34" charset="-120"/>
              </a:rPr>
              <a:t>174 </a:t>
            </a:r>
            <a:r>
              <a:rPr kumimoji="0" lang="zh-TW" altLang="en-US" sz="2600" b="1">
                <a:solidFill>
                  <a:srgbClr val="006600"/>
                </a:solidFill>
                <a:latin typeface="微軟正黑體" panose="020B0604030504040204" pitchFamily="34" charset="-120"/>
                <a:ea typeface="微軟正黑體" panose="020B0604030504040204" pitchFamily="34" charset="-120"/>
              </a:rPr>
              <a:t>號刑事判決</a:t>
            </a:r>
            <a:endParaRPr kumimoji="0" lang="en-US" altLang="zh-TW" sz="2600" b="1" dirty="0">
              <a:solidFill>
                <a:srgbClr val="006600"/>
              </a:solidFill>
              <a:latin typeface="微軟正黑體" panose="020B0604030504040204" pitchFamily="34" charset="-120"/>
              <a:ea typeface="微軟正黑體" panose="020B0604030504040204" pitchFamily="34" charset="-120"/>
            </a:endParaRPr>
          </a:p>
        </p:txBody>
      </p:sp>
      <p:sp>
        <p:nvSpPr>
          <p:cNvPr id="7" name="Rectangle 9"/>
          <p:cNvSpPr>
            <a:spLocks noChangeArrowheads="1"/>
          </p:cNvSpPr>
          <p:nvPr/>
        </p:nvSpPr>
        <p:spPr bwMode="auto">
          <a:xfrm>
            <a:off x="390952" y="1186874"/>
            <a:ext cx="4613096" cy="35394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加強教育訓練</a:t>
            </a:r>
            <a:r>
              <a:rPr kumimoji="0" lang="en-US" altLang="zh-TW" sz="2800" b="1">
                <a:solidFill>
                  <a:srgbClr val="000066"/>
                </a:solidFill>
                <a:latin typeface="微軟正黑體" panose="020B0604030504040204" pitchFamily="34" charset="-120"/>
                <a:ea typeface="微軟正黑體" panose="020B0604030504040204" pitchFamily="34" charset="-120"/>
              </a:rPr>
              <a:t>:</a:t>
            </a:r>
            <a:r>
              <a:rPr kumimoji="0" lang="zh-TW" altLang="en-US" sz="2800" b="1">
                <a:solidFill>
                  <a:srgbClr val="000066"/>
                </a:solidFill>
                <a:latin typeface="微軟正黑體" panose="020B0604030504040204" pitchFamily="34" charset="-120"/>
                <a:ea typeface="微軟正黑體" panose="020B0604030504040204" pitchFamily="34" charset="-120"/>
              </a:rPr>
              <a:t>辦理相關法令宣導，強化同仁法治觀念。</a:t>
            </a:r>
          </a:p>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加強落實小額採購核銷程序</a:t>
            </a:r>
            <a:r>
              <a:rPr kumimoji="0" lang="en-US" altLang="zh-TW" sz="2800" b="1">
                <a:solidFill>
                  <a:srgbClr val="000066"/>
                </a:solidFill>
                <a:latin typeface="微軟正黑體" panose="020B0604030504040204" pitchFamily="34" charset="-120"/>
                <a:ea typeface="微軟正黑體" panose="020B0604030504040204" pitchFamily="34" charset="-120"/>
              </a:rPr>
              <a:t>:</a:t>
            </a:r>
            <a:r>
              <a:rPr kumimoji="0" lang="zh-TW" altLang="en-US" sz="2800" b="1">
                <a:solidFill>
                  <a:srgbClr val="000066"/>
                </a:solidFill>
                <a:latin typeface="微軟正黑體" panose="020B0604030504040204" pitchFamily="34" charset="-120"/>
                <a:ea typeface="微軟正黑體" panose="020B0604030504040204" pitchFamily="34" charset="-120"/>
              </a:rPr>
              <a:t>辦理小額採購驗收時，主管仍應確實查核所核銷品名、數量及金額是否相符。</a:t>
            </a:r>
            <a:endParaRPr kumimoji="0" lang="en-US" altLang="zh-TW" sz="2800" b="1" dirty="0">
              <a:solidFill>
                <a:srgbClr val="000066"/>
              </a:solidFill>
              <a:latin typeface="微軟正黑體" panose="020B0604030504040204" pitchFamily="34" charset="-120"/>
              <a:ea typeface="微軟正黑體" panose="020B0604030504040204" pitchFamily="34" charset="-120"/>
            </a:endParaRPr>
          </a:p>
        </p:txBody>
      </p:sp>
      <p:sp>
        <p:nvSpPr>
          <p:cNvPr id="8" name="書卷 (水平) 7"/>
          <p:cNvSpPr/>
          <p:nvPr/>
        </p:nvSpPr>
        <p:spPr>
          <a:xfrm>
            <a:off x="5304178" y="116557"/>
            <a:ext cx="3012238"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相關法令</a:t>
            </a:r>
          </a:p>
        </p:txBody>
      </p:sp>
    </p:spTree>
    <p:extLst>
      <p:ext uri="{BB962C8B-B14F-4D97-AF65-F5344CB8AC3E}">
        <p14:creationId xmlns:p14="http://schemas.microsoft.com/office/powerpoint/2010/main" val="496877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24</a:t>
            </a:fld>
            <a:endParaRPr lang="en-US" altLang="zh-TW" sz="1400">
              <a:solidFill>
                <a:srgbClr val="AD1F1F"/>
              </a:solidFill>
              <a:latin typeface="Times New Roman" panose="02020603050405020304" pitchFamily="18" charset="0"/>
            </a:endParaRPr>
          </a:p>
        </p:txBody>
      </p:sp>
      <p:sp>
        <p:nvSpPr>
          <p:cNvPr id="7" name="Rectangle 9"/>
          <p:cNvSpPr>
            <a:spLocks noChangeArrowheads="1"/>
          </p:cNvSpPr>
          <p:nvPr/>
        </p:nvSpPr>
        <p:spPr bwMode="auto">
          <a:xfrm>
            <a:off x="390952" y="620688"/>
            <a:ext cx="8501528" cy="293926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358775" indent="-358775" algn="just">
              <a:spcBef>
                <a:spcPts val="1200"/>
              </a:spcBef>
              <a:buClr>
                <a:srgbClr val="C00000"/>
              </a:buClr>
              <a:buSzPct val="85000"/>
              <a:buFont typeface="Wingdings" panose="05000000000000000000" pitchFamily="2" charset="2"/>
              <a:buChar char="n"/>
            </a:pPr>
            <a:r>
              <a:rPr kumimoji="0" lang="zh-TW" altLang="en-US" sz="2500" b="1">
                <a:solidFill>
                  <a:srgbClr val="0000FF"/>
                </a:solidFill>
                <a:latin typeface="微軟正黑體" panose="020B0604030504040204" pitchFamily="34" charset="-120"/>
                <a:ea typeface="微軟正黑體" panose="020B0604030504040204" pitchFamily="34" charset="-120"/>
              </a:rPr>
              <a:t>第</a:t>
            </a:r>
            <a:r>
              <a:rPr kumimoji="0" lang="en-US" altLang="zh-TW" sz="2500" b="1">
                <a:solidFill>
                  <a:srgbClr val="0000FF"/>
                </a:solidFill>
                <a:latin typeface="微軟正黑體" panose="020B0604030504040204" pitchFamily="34" charset="-120"/>
                <a:ea typeface="微軟正黑體" panose="020B0604030504040204" pitchFamily="34" charset="-120"/>
              </a:rPr>
              <a:t>213</a:t>
            </a:r>
            <a:r>
              <a:rPr kumimoji="0" lang="zh-TW" altLang="en-US" sz="2500" b="1">
                <a:solidFill>
                  <a:srgbClr val="0000FF"/>
                </a:solidFill>
                <a:latin typeface="微軟正黑體" panose="020B0604030504040204" pitchFamily="34" charset="-120"/>
                <a:ea typeface="微軟正黑體" panose="020B0604030504040204" pitchFamily="34" charset="-120"/>
              </a:rPr>
              <a:t>條</a:t>
            </a:r>
            <a:endParaRPr kumimoji="0" lang="en-US" altLang="zh-TW" sz="2500" b="1">
              <a:solidFill>
                <a:srgbClr val="0000FF"/>
              </a:solidFill>
              <a:latin typeface="微軟正黑體" panose="020B0604030504040204" pitchFamily="34" charset="-120"/>
              <a:ea typeface="微軟正黑體" panose="020B0604030504040204" pitchFamily="34" charset="-120"/>
            </a:endParaRPr>
          </a:p>
          <a:p>
            <a:pPr marL="0" indent="358775" algn="just">
              <a:spcBef>
                <a:spcPts val="0"/>
              </a:spcBef>
              <a:buClr>
                <a:srgbClr val="C00000"/>
              </a:buClr>
              <a:buSzPct val="85000"/>
            </a:pPr>
            <a:r>
              <a:rPr kumimoji="0" lang="zh-TW" altLang="en-US" sz="2500" b="1">
                <a:solidFill>
                  <a:srgbClr val="000066"/>
                </a:solidFill>
                <a:latin typeface="微軟正黑體" panose="020B0604030504040204" pitchFamily="34" charset="-120"/>
                <a:ea typeface="微軟正黑體" panose="020B0604030504040204" pitchFamily="34" charset="-120"/>
              </a:rPr>
              <a:t>公務員明知為不實之事項，而登載於職務上所掌之公文書，足以生損害於公眾或他人者，處一年以上七年以下有期徒刑。</a:t>
            </a:r>
            <a:endParaRPr kumimoji="0" lang="en-US" altLang="zh-TW" sz="2500" b="1">
              <a:solidFill>
                <a:srgbClr val="000066"/>
              </a:solidFill>
              <a:latin typeface="微軟正黑體" panose="020B0604030504040204" pitchFamily="34" charset="-120"/>
              <a:ea typeface="微軟正黑體" panose="020B0604030504040204" pitchFamily="34" charset="-120"/>
            </a:endParaRPr>
          </a:p>
          <a:p>
            <a:pPr marL="358775" indent="-358775" algn="just">
              <a:spcBef>
                <a:spcPts val="1200"/>
              </a:spcBef>
              <a:buClr>
                <a:srgbClr val="C00000"/>
              </a:buClr>
              <a:buSzPct val="85000"/>
              <a:buFont typeface="Wingdings" panose="05000000000000000000" pitchFamily="2" charset="2"/>
              <a:buChar char="n"/>
            </a:pPr>
            <a:r>
              <a:rPr kumimoji="0" lang="zh-TW" altLang="en-US" sz="2500" b="1">
                <a:solidFill>
                  <a:srgbClr val="0000FF"/>
                </a:solidFill>
                <a:latin typeface="微軟正黑體" panose="020B0604030504040204" pitchFamily="34" charset="-120"/>
                <a:ea typeface="微軟正黑體" panose="020B0604030504040204" pitchFamily="34" charset="-120"/>
              </a:rPr>
              <a:t>第</a:t>
            </a:r>
            <a:r>
              <a:rPr kumimoji="0" lang="en-US" altLang="zh-TW" sz="2500" b="1">
                <a:solidFill>
                  <a:srgbClr val="0000FF"/>
                </a:solidFill>
                <a:latin typeface="微軟正黑體" panose="020B0604030504040204" pitchFamily="34" charset="-120"/>
                <a:ea typeface="微軟正黑體" panose="020B0604030504040204" pitchFamily="34" charset="-120"/>
              </a:rPr>
              <a:t>216</a:t>
            </a:r>
            <a:r>
              <a:rPr kumimoji="0" lang="zh-TW" altLang="en-US" sz="2500" b="1">
                <a:solidFill>
                  <a:srgbClr val="0000FF"/>
                </a:solidFill>
                <a:latin typeface="微軟正黑體" panose="020B0604030504040204" pitchFamily="34" charset="-120"/>
                <a:ea typeface="微軟正黑體" panose="020B0604030504040204" pitchFamily="34" charset="-120"/>
              </a:rPr>
              <a:t>條</a:t>
            </a:r>
            <a:endParaRPr kumimoji="0" lang="en-US" altLang="zh-TW" sz="2500" b="1">
              <a:solidFill>
                <a:srgbClr val="0000FF"/>
              </a:solidFill>
              <a:latin typeface="微軟正黑體" panose="020B0604030504040204" pitchFamily="34" charset="-120"/>
              <a:ea typeface="微軟正黑體" panose="020B0604030504040204" pitchFamily="34" charset="-120"/>
            </a:endParaRPr>
          </a:p>
          <a:p>
            <a:pPr marL="0" indent="0" algn="just">
              <a:spcBef>
                <a:spcPts val="0"/>
              </a:spcBef>
              <a:buClr>
                <a:srgbClr val="C00000"/>
              </a:buClr>
              <a:buSzPct val="85000"/>
            </a:pPr>
            <a:r>
              <a:rPr kumimoji="0" lang="zh-TW" altLang="en-US" sz="2500" b="1">
                <a:solidFill>
                  <a:srgbClr val="000066"/>
                </a:solidFill>
                <a:latin typeface="微軟正黑體" panose="020B0604030504040204" pitchFamily="34" charset="-120"/>
                <a:ea typeface="微軟正黑體" panose="020B0604030504040204" pitchFamily="34" charset="-120"/>
              </a:rPr>
              <a:t>行使第二百一十條至第二百一十五條之文書者，依偽造、變造文書或登載不實事項或使登載不實事項之規定處斷。</a:t>
            </a:r>
            <a:endParaRPr kumimoji="0" lang="en-US" altLang="zh-TW" sz="2500" b="1" dirty="0">
              <a:solidFill>
                <a:srgbClr val="006600"/>
              </a:solidFill>
              <a:latin typeface="微軟正黑體" panose="020B0604030504040204" pitchFamily="34" charset="-120"/>
              <a:ea typeface="微軟正黑體" panose="020B0604030504040204" pitchFamily="34" charset="-120"/>
            </a:endParaRPr>
          </a:p>
        </p:txBody>
      </p:sp>
      <p:sp>
        <p:nvSpPr>
          <p:cNvPr id="8" name="書卷 (水平) 7"/>
          <p:cNvSpPr/>
          <p:nvPr/>
        </p:nvSpPr>
        <p:spPr>
          <a:xfrm>
            <a:off x="6876256" y="233189"/>
            <a:ext cx="2020808" cy="747539"/>
          </a:xfrm>
          <a:prstGeom prst="horizontalScroll">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刑　法</a:t>
            </a:r>
          </a:p>
        </p:txBody>
      </p:sp>
    </p:spTree>
    <p:extLst>
      <p:ext uri="{BB962C8B-B14F-4D97-AF65-F5344CB8AC3E}">
        <p14:creationId xmlns:p14="http://schemas.microsoft.com/office/powerpoint/2010/main" val="798091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98315" name="Rectangle 11"/>
          <p:cNvSpPr>
            <a:spLocks noChangeArrowheads="1"/>
          </p:cNvSpPr>
          <p:nvPr/>
        </p:nvSpPr>
        <p:spPr bwMode="auto">
          <a:xfrm>
            <a:off x="334963" y="584969"/>
            <a:ext cx="8605837" cy="4788247"/>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zh-TW" altLang="en-US" sz="2800" b="1">
                <a:latin typeface="微軟正黑體" panose="020B0604030504040204" pitchFamily="34" charset="-120"/>
                <a:ea typeface="微軟正黑體" panose="020B0604030504040204" pitchFamily="34" charset="-120"/>
              </a:rPr>
              <a:t>中央機關未達公告金額採購招標辦法</a:t>
            </a:r>
            <a:r>
              <a:rPr lang="zh-TW" altLang="en-US" sz="2800" b="1">
                <a:solidFill>
                  <a:srgbClr val="AD1F1F"/>
                </a:solidFill>
                <a:latin typeface="微軟正黑體" panose="020B0604030504040204" pitchFamily="34" charset="-120"/>
                <a:ea typeface="微軟正黑體" panose="020B0604030504040204" pitchFamily="34" charset="-120"/>
              </a:rPr>
              <a:t>第</a:t>
            </a:r>
            <a:r>
              <a:rPr lang="en-US" altLang="zh-TW" sz="2800" b="1">
                <a:solidFill>
                  <a:srgbClr val="AD1F1F"/>
                </a:solidFill>
                <a:latin typeface="微軟正黑體" panose="020B0604030504040204" pitchFamily="34" charset="-120"/>
                <a:ea typeface="微軟正黑體" panose="020B0604030504040204" pitchFamily="34" charset="-120"/>
              </a:rPr>
              <a:t>5</a:t>
            </a:r>
            <a:r>
              <a:rPr lang="zh-TW" altLang="en-US" sz="2800" b="1">
                <a:solidFill>
                  <a:srgbClr val="AD1F1F"/>
                </a:solidFill>
                <a:latin typeface="微軟正黑體" panose="020B0604030504040204" pitchFamily="34" charset="-120"/>
                <a:ea typeface="微軟正黑體" panose="020B0604030504040204" pitchFamily="34" charset="-120"/>
              </a:rPr>
              <a:t>條</a:t>
            </a:r>
            <a:r>
              <a:rPr lang="zh-TW" altLang="en-US" sz="2800" b="1" dirty="0">
                <a:solidFill>
                  <a:srgbClr val="AD1F1F"/>
                </a:solidFill>
                <a:latin typeface="微軟正黑體" panose="020B0604030504040204" pitchFamily="34" charset="-120"/>
                <a:ea typeface="微軟正黑體" panose="020B0604030504040204" pitchFamily="34" charset="-120"/>
              </a:rPr>
              <a:t>：</a:t>
            </a:r>
          </a:p>
          <a:p>
            <a:pPr indent="357188" algn="just" eaLnBrk="1" hangingPunct="1">
              <a:defRPr/>
            </a:pPr>
            <a:r>
              <a:rPr lang="zh-TW" altLang="en-US" sz="2800" b="1">
                <a:solidFill>
                  <a:srgbClr val="0000FF"/>
                </a:solidFill>
                <a:latin typeface="微軟正黑體" panose="020B0604030504040204" pitchFamily="34" charset="-120"/>
                <a:ea typeface="微軟正黑體" panose="020B0604030504040204" pitchFamily="34" charset="-120"/>
              </a:rPr>
              <a:t>公告金額十分之一以下採購之招標，得不經公告程序，逕洽廠商採購，免提供報價或企劃書。</a:t>
            </a:r>
            <a:endParaRPr lang="en-US" altLang="zh-TW" sz="2800" b="1">
              <a:solidFill>
                <a:srgbClr val="0000FF"/>
              </a:solidFill>
              <a:latin typeface="微軟正黑體" panose="020B0604030504040204" pitchFamily="34" charset="-120"/>
              <a:ea typeface="微軟正黑體" panose="020B0604030504040204" pitchFamily="34" charset="-120"/>
            </a:endParaRPr>
          </a:p>
          <a:p>
            <a:pPr marL="261938" indent="-261938" algn="just" eaLnBrk="1" hangingPunct="1">
              <a:spcBef>
                <a:spcPct val="20000"/>
              </a:spcBef>
              <a:buClr>
                <a:prstClr val="black"/>
              </a:buClr>
              <a:buSzPct val="75000"/>
              <a:buFont typeface="Wingdings" pitchFamily="2" charset="2"/>
              <a:buChar char="l"/>
              <a:defRPr/>
            </a:pPr>
            <a:r>
              <a:rPr lang="zh-TW" altLang="en-US" sz="2800" b="1">
                <a:latin typeface="微軟正黑體" panose="020B0604030504040204" pitchFamily="34" charset="-120"/>
                <a:ea typeface="微軟正黑體" panose="020B0604030504040204" pitchFamily="34" charset="-120"/>
              </a:rPr>
              <a:t>採購法施行細則</a:t>
            </a:r>
            <a:r>
              <a:rPr lang="zh-TW" altLang="en-US" sz="2800" b="1">
                <a:solidFill>
                  <a:srgbClr val="AD1F1F"/>
                </a:solidFill>
                <a:latin typeface="微軟正黑體" panose="020B0604030504040204" pitchFamily="34" charset="-120"/>
                <a:ea typeface="微軟正黑體" panose="020B0604030504040204" pitchFamily="34" charset="-120"/>
              </a:rPr>
              <a:t>第</a:t>
            </a:r>
            <a:r>
              <a:rPr lang="en-US" altLang="zh-TW" sz="2800" b="1">
                <a:solidFill>
                  <a:srgbClr val="AD1F1F"/>
                </a:solidFill>
                <a:latin typeface="微軟正黑體" panose="020B0604030504040204" pitchFamily="34" charset="-120"/>
                <a:ea typeface="微軟正黑體" panose="020B0604030504040204" pitchFamily="34" charset="-120"/>
              </a:rPr>
              <a:t>23-1</a:t>
            </a:r>
            <a:r>
              <a:rPr lang="zh-TW" altLang="en-US" sz="2800" b="1">
                <a:solidFill>
                  <a:srgbClr val="AD1F1F"/>
                </a:solidFill>
                <a:latin typeface="微軟正黑體" panose="020B0604030504040204" pitchFamily="34" charset="-120"/>
                <a:ea typeface="微軟正黑體" panose="020B0604030504040204" pitchFamily="34" charset="-120"/>
              </a:rPr>
              <a:t>條第</a:t>
            </a:r>
            <a:r>
              <a:rPr lang="en-US" altLang="zh-TW" sz="2800" b="1">
                <a:solidFill>
                  <a:srgbClr val="AD1F1F"/>
                </a:solidFill>
                <a:latin typeface="微軟正黑體" panose="020B0604030504040204" pitchFamily="34" charset="-120"/>
                <a:ea typeface="微軟正黑體" panose="020B0604030504040204" pitchFamily="34" charset="-120"/>
              </a:rPr>
              <a:t>1</a:t>
            </a:r>
            <a:r>
              <a:rPr lang="zh-TW" altLang="en-US" sz="2800" b="1">
                <a:solidFill>
                  <a:srgbClr val="AD1F1F"/>
                </a:solidFill>
                <a:latin typeface="微軟正黑體" panose="020B0604030504040204" pitchFamily="34" charset="-120"/>
                <a:ea typeface="微軟正黑體" panose="020B0604030504040204" pitchFamily="34" charset="-120"/>
              </a:rPr>
              <a:t>項末段：</a:t>
            </a:r>
          </a:p>
          <a:p>
            <a:pPr indent="357188" algn="just" eaLnBrk="1" hangingPunct="1">
              <a:defRPr/>
            </a:pP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。其得以比價方式辦理者，優先以比價方式辦理。</a:t>
            </a:r>
            <a:endParaRPr lang="en-US" altLang="zh-TW" sz="2800" b="1">
              <a:solidFill>
                <a:srgbClr val="0000FF"/>
              </a:solidFill>
              <a:latin typeface="微軟正黑體" panose="020B0604030504040204" pitchFamily="34" charset="-120"/>
              <a:ea typeface="微軟正黑體" panose="020B0604030504040204" pitchFamily="34" charset="-120"/>
            </a:endParaRPr>
          </a:p>
          <a:p>
            <a:pPr indent="357188" algn="just" eaLnBrk="1" hangingPunct="1">
              <a:defRPr/>
            </a:pPr>
            <a:endParaRPr lang="zh-TW" altLang="zh-TW" sz="2800" b="1">
              <a:solidFill>
                <a:srgbClr val="0000FF"/>
              </a:solidFill>
              <a:latin typeface="微軟正黑體" panose="020B0604030504040204" pitchFamily="34" charset="-120"/>
              <a:ea typeface="微軟正黑體" panose="020B0604030504040204" pitchFamily="34" charset="-120"/>
            </a:endParaRPr>
          </a:p>
          <a:p>
            <a:pPr marL="261938" indent="-261938" algn="just" eaLnBrk="1" hangingPunct="1">
              <a:spcBef>
                <a:spcPct val="20000"/>
              </a:spcBef>
              <a:buClr>
                <a:prstClr val="black"/>
              </a:buClr>
              <a:buSzPct val="75000"/>
              <a:buFont typeface="Wingdings" pitchFamily="2" charset="2"/>
              <a:buChar char="l"/>
              <a:defRPr/>
            </a:pPr>
            <a:r>
              <a:rPr lang="zh-TW" altLang="en-US" sz="2800" b="1">
                <a:latin typeface="微軟正黑體" panose="020B0604030504040204" pitchFamily="34" charset="-120"/>
                <a:ea typeface="微軟正黑體" panose="020B0604030504040204" pitchFamily="34" charset="-120"/>
              </a:rPr>
              <a:t> 工程會</a:t>
            </a:r>
            <a:r>
              <a:rPr lang="en-US" altLang="zh-TW" sz="2800" b="1">
                <a:latin typeface="微軟正黑體" panose="020B0604030504040204" pitchFamily="34" charset="-120"/>
                <a:ea typeface="微軟正黑體" panose="020B0604030504040204" pitchFamily="34" charset="-120"/>
              </a:rPr>
              <a:t>113</a:t>
            </a:r>
            <a:r>
              <a:rPr lang="zh-TW" altLang="en-US" sz="2800" b="1">
                <a:latin typeface="微軟正黑體" panose="020B0604030504040204" pitchFamily="34" charset="-120"/>
                <a:ea typeface="微軟正黑體" panose="020B0604030504040204" pitchFamily="34" charset="-120"/>
              </a:rPr>
              <a:t>年</a:t>
            </a:r>
            <a:r>
              <a:rPr lang="en-US" altLang="zh-TW" sz="2800" b="1">
                <a:latin typeface="微軟正黑體" panose="020B0604030504040204" pitchFamily="34" charset="-120"/>
                <a:ea typeface="微軟正黑體" panose="020B0604030504040204" pitchFamily="34" charset="-120"/>
              </a:rPr>
              <a:t>05</a:t>
            </a:r>
            <a:r>
              <a:rPr lang="zh-TW" altLang="en-US" sz="2800" b="1">
                <a:latin typeface="微軟正黑體" panose="020B0604030504040204" pitchFamily="34" charset="-120"/>
                <a:ea typeface="微軟正黑體" panose="020B0604030504040204" pitchFamily="34" charset="-120"/>
              </a:rPr>
              <a:t>月</a:t>
            </a:r>
            <a:r>
              <a:rPr lang="en-US" altLang="zh-TW" sz="2800" b="1">
                <a:latin typeface="微軟正黑體" panose="020B0604030504040204" pitchFamily="34" charset="-120"/>
                <a:ea typeface="微軟正黑體" panose="020B0604030504040204" pitchFamily="34" charset="-120"/>
              </a:rPr>
              <a:t>07</a:t>
            </a:r>
            <a:r>
              <a:rPr lang="zh-TW" altLang="en-US" sz="2800" b="1">
                <a:latin typeface="微軟正黑體" panose="020B0604030504040204" pitchFamily="34" charset="-120"/>
                <a:ea typeface="微軟正黑體" panose="020B0604030504040204" pitchFamily="34" charset="-120"/>
              </a:rPr>
              <a:t>日工程企字第</a:t>
            </a:r>
            <a:r>
              <a:rPr lang="en-US" altLang="zh-TW" sz="2800" b="1">
                <a:latin typeface="微軟正黑體" panose="020B0604030504040204" pitchFamily="34" charset="-120"/>
                <a:ea typeface="微軟正黑體" panose="020B0604030504040204" pitchFamily="34" charset="-120"/>
              </a:rPr>
              <a:t>11200138971</a:t>
            </a:r>
            <a:r>
              <a:rPr lang="zh-TW" altLang="en-US" sz="2800" b="1">
                <a:latin typeface="微軟正黑體" panose="020B0604030504040204" pitchFamily="34" charset="-120"/>
                <a:ea typeface="微軟正黑體" panose="020B0604030504040204" pitchFamily="34" charset="-120"/>
              </a:rPr>
              <a:t>號函</a:t>
            </a:r>
            <a:r>
              <a:rPr lang="zh-TW" altLang="en-US" sz="2800" b="1">
                <a:solidFill>
                  <a:srgbClr val="0000FF"/>
                </a:solidFill>
                <a:latin typeface="微軟正黑體" panose="020B0604030504040204" pitchFamily="34" charset="-120"/>
                <a:ea typeface="微軟正黑體" panose="020B0604030504040204" pitchFamily="34" charset="-120"/>
              </a:rPr>
              <a:t>檢送「機關辦理小額採購作業指引」。</a:t>
            </a:r>
            <a:endParaRPr lang="en-US" altLang="zh-TW" sz="2800" b="1">
              <a:solidFill>
                <a:srgbClr val="0000FF"/>
              </a:solidFill>
              <a:latin typeface="微軟正黑體" panose="020B0604030504040204" pitchFamily="34" charset="-120"/>
              <a:ea typeface="微軟正黑體" panose="020B0604030504040204" pitchFamily="34" charset="-120"/>
            </a:endParaRPr>
          </a:p>
          <a:p>
            <a:pPr marL="261938" indent="-261938" algn="just" eaLnBrk="1" hangingPunct="1">
              <a:spcBef>
                <a:spcPct val="20000"/>
              </a:spcBef>
              <a:buClr>
                <a:prstClr val="black"/>
              </a:buClr>
              <a:buSzPct val="75000"/>
              <a:buFont typeface="Wingdings" pitchFamily="2" charset="2"/>
              <a:buChar char="l"/>
              <a:defRPr/>
            </a:pPr>
            <a:r>
              <a:rPr lang="zh-TW" altLang="en-US" sz="2800" b="1">
                <a:latin typeface="微軟正黑體" panose="020B0604030504040204" pitchFamily="34" charset="-120"/>
                <a:ea typeface="微軟正黑體" panose="020B0604030504040204" pitchFamily="34" charset="-120"/>
              </a:rPr>
              <a:t> 工程會</a:t>
            </a:r>
            <a:r>
              <a:rPr lang="en-US" altLang="zh-TW" sz="2800" b="1">
                <a:latin typeface="微軟正黑體" panose="020B0604030504040204" pitchFamily="34" charset="-120"/>
                <a:ea typeface="微軟正黑體" panose="020B0604030504040204" pitchFamily="34" charset="-120"/>
              </a:rPr>
              <a:t>108</a:t>
            </a:r>
            <a:r>
              <a:rPr lang="zh-TW" altLang="en-US" sz="2800" b="1">
                <a:latin typeface="微軟正黑體" panose="020B0604030504040204" pitchFamily="34" charset="-120"/>
                <a:ea typeface="微軟正黑體" panose="020B0604030504040204" pitchFamily="34" charset="-120"/>
              </a:rPr>
              <a:t>年</a:t>
            </a:r>
            <a:r>
              <a:rPr lang="en-US" altLang="zh-TW" sz="2800" b="1">
                <a:latin typeface="微軟正黑體" panose="020B0604030504040204" pitchFamily="34" charset="-120"/>
                <a:ea typeface="微軟正黑體" panose="020B0604030504040204" pitchFamily="34" charset="-120"/>
              </a:rPr>
              <a:t>12</a:t>
            </a:r>
            <a:r>
              <a:rPr lang="zh-TW" altLang="en-US" sz="2800" b="1">
                <a:latin typeface="微軟正黑體" panose="020B0604030504040204" pitchFamily="34" charset="-120"/>
                <a:ea typeface="微軟正黑體" panose="020B0604030504040204" pitchFamily="34" charset="-120"/>
              </a:rPr>
              <a:t>月</a:t>
            </a:r>
            <a:r>
              <a:rPr lang="en-US" altLang="zh-TW" sz="2800" b="1">
                <a:latin typeface="微軟正黑體" panose="020B0604030504040204" pitchFamily="34" charset="-120"/>
                <a:ea typeface="微軟正黑體" panose="020B0604030504040204" pitchFamily="34" charset="-120"/>
              </a:rPr>
              <a:t>03</a:t>
            </a:r>
            <a:r>
              <a:rPr lang="zh-TW" altLang="en-US" sz="2800" b="1">
                <a:latin typeface="微軟正黑體" panose="020B0604030504040204" pitchFamily="34" charset="-120"/>
                <a:ea typeface="微軟正黑體" panose="020B0604030504040204" pitchFamily="34" charset="-120"/>
              </a:rPr>
              <a:t>日工程企字第</a:t>
            </a:r>
            <a:r>
              <a:rPr lang="en-US" altLang="zh-TW" sz="2800" b="1">
                <a:latin typeface="微軟正黑體" panose="020B0604030504040204" pitchFamily="34" charset="-120"/>
                <a:ea typeface="微軟正黑體" panose="020B0604030504040204" pitchFamily="34" charset="-120"/>
              </a:rPr>
              <a:t>1080101027</a:t>
            </a:r>
            <a:r>
              <a:rPr lang="zh-TW" altLang="en-US" sz="2800" b="1">
                <a:latin typeface="微軟正黑體" panose="020B0604030504040204" pitchFamily="34" charset="-120"/>
                <a:ea typeface="微軟正黑體" panose="020B0604030504040204" pitchFamily="34" charset="-120"/>
              </a:rPr>
              <a:t>號函</a:t>
            </a:r>
            <a:r>
              <a:rPr lang="zh-TW" altLang="en-US" sz="2800" b="1">
                <a:solidFill>
                  <a:srgbClr val="0000FF"/>
                </a:solidFill>
                <a:latin typeface="微軟正黑體" panose="020B0604030504040204" pitchFamily="34" charset="-120"/>
                <a:ea typeface="微軟正黑體" panose="020B0604030504040204" pitchFamily="34" charset="-120"/>
              </a:rPr>
              <a:t>修正「小額採購常見錯誤態」。</a:t>
            </a:r>
            <a:endParaRPr lang="zh-TW" altLang="zh-TW" sz="2800" b="1" dirty="0">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75486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86370" name="投影片編號版面配置區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fld id="{7DF29361-66B7-486A-80FC-52DA977C9548}" type="slidenum">
              <a:rPr lang="zh-TW" altLang="en-US" sz="1200" smtClean="0">
                <a:solidFill>
                  <a:srgbClr val="D38E27"/>
                </a:solidFill>
                <a:latin typeface="Times New Roman" panose="02020603050405020304" pitchFamily="18" charset="0"/>
              </a:rPr>
              <a:pPr eaLnBrk="1" hangingPunct="1">
                <a:spcBef>
                  <a:spcPct val="0"/>
                </a:spcBef>
                <a:buClrTx/>
                <a:buSzTx/>
                <a:buFontTx/>
                <a:buNone/>
                <a:defRPr/>
              </a:pPr>
              <a:t>26</a:t>
            </a:fld>
            <a:endParaRPr lang="en-US" altLang="zh-TW" sz="1200">
              <a:solidFill>
                <a:srgbClr val="D38E27"/>
              </a:solidFill>
              <a:latin typeface="Times New Roman" panose="02020603050405020304" pitchFamily="18" charset="0"/>
            </a:endParaRPr>
          </a:p>
        </p:txBody>
      </p:sp>
      <p:sp>
        <p:nvSpPr>
          <p:cNvPr id="7" name="Rectangle 2"/>
          <p:cNvSpPr>
            <a:spLocks noGrp="1" noChangeArrowheads="1"/>
          </p:cNvSpPr>
          <p:nvPr>
            <p:ph type="title"/>
          </p:nvPr>
        </p:nvSpPr>
        <p:spPr>
          <a:xfrm>
            <a:off x="179388" y="333375"/>
            <a:ext cx="4608512" cy="695325"/>
          </a:xfrm>
        </p:spPr>
        <p:txBody>
          <a:bodyPr/>
          <a:lstStyle/>
          <a:p>
            <a:pPr eaLnBrk="1" fontAlgn="auto" hangingPunct="1">
              <a:spcAft>
                <a:spcPts val="0"/>
              </a:spcAft>
              <a:defRPr/>
            </a:pPr>
            <a:r>
              <a:rPr kumimoji="1" lang="zh-TW" altLang="en-US" sz="2800" b="1" dirty="0">
                <a:solidFill>
                  <a:srgbClr val="003399"/>
                </a:solidFill>
                <a:effectLst/>
                <a:latin typeface="+mj-ea"/>
              </a:rPr>
              <a:t>小額採購常見錯誤態樣 </a:t>
            </a:r>
            <a:r>
              <a:rPr kumimoji="1" lang="en-US" altLang="zh-TW" sz="2200" b="1" dirty="0">
                <a:solidFill>
                  <a:srgbClr val="0000FF"/>
                </a:solidFill>
                <a:effectLst/>
                <a:latin typeface="+mj-ea"/>
              </a:rPr>
              <a:t>(1/4)</a:t>
            </a:r>
          </a:p>
        </p:txBody>
      </p:sp>
      <p:sp>
        <p:nvSpPr>
          <p:cNvPr id="186372" name="文字方塊 1"/>
          <p:cNvSpPr txBox="1">
            <a:spLocks noChangeArrowheads="1"/>
          </p:cNvSpPr>
          <p:nvPr/>
        </p:nvSpPr>
        <p:spPr bwMode="auto">
          <a:xfrm>
            <a:off x="4648200" y="311150"/>
            <a:ext cx="434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r>
              <a:rPr lang="en-US" altLang="zh-TW" sz="1800" b="1">
                <a:solidFill>
                  <a:srgbClr val="660033"/>
                </a:solidFill>
                <a:latin typeface="Times New Roman" panose="02020603050405020304" pitchFamily="18" charset="0"/>
                <a:cs typeface="Times New Roman" panose="02020603050405020304" pitchFamily="18" charset="0"/>
              </a:rPr>
              <a:t>108.12.3</a:t>
            </a:r>
            <a:r>
              <a:rPr lang="zh-TW" altLang="en-US" sz="1800" b="1">
                <a:solidFill>
                  <a:srgbClr val="660033"/>
                </a:solidFill>
                <a:latin typeface="Times New Roman" panose="02020603050405020304" pitchFamily="18" charset="0"/>
                <a:cs typeface="Times New Roman" panose="02020603050405020304" pitchFamily="18" charset="0"/>
              </a:rPr>
              <a:t>工程企字第</a:t>
            </a:r>
            <a:r>
              <a:rPr lang="en-US" altLang="zh-TW" sz="1800" b="1">
                <a:solidFill>
                  <a:srgbClr val="660033"/>
                </a:solidFill>
                <a:latin typeface="Times New Roman" panose="02020603050405020304" pitchFamily="18" charset="0"/>
                <a:cs typeface="Times New Roman" panose="02020603050405020304" pitchFamily="18" charset="0"/>
              </a:rPr>
              <a:t>1080101027</a:t>
            </a:r>
            <a:r>
              <a:rPr lang="zh-TW" altLang="en-US" sz="1800" b="1">
                <a:solidFill>
                  <a:srgbClr val="660033"/>
                </a:solidFill>
                <a:latin typeface="Times New Roman" panose="02020603050405020304" pitchFamily="18" charset="0"/>
                <a:cs typeface="Times New Roman" panose="02020603050405020304" pitchFamily="18" charset="0"/>
              </a:rPr>
              <a:t>號函修正</a:t>
            </a:r>
          </a:p>
        </p:txBody>
      </p:sp>
      <p:graphicFrame>
        <p:nvGraphicFramePr>
          <p:cNvPr id="5" name="表格 4"/>
          <p:cNvGraphicFramePr>
            <a:graphicFrameLocks noGrp="1"/>
          </p:cNvGraphicFramePr>
          <p:nvPr/>
        </p:nvGraphicFramePr>
        <p:xfrm>
          <a:off x="179388" y="1196975"/>
          <a:ext cx="8640762" cy="5329238"/>
        </p:xfrm>
        <a:graphic>
          <a:graphicData uri="http://schemas.openxmlformats.org/drawingml/2006/table">
            <a:tbl>
              <a:tblPr/>
              <a:tblGrid>
                <a:gridCol w="504044">
                  <a:extLst>
                    <a:ext uri="{9D8B030D-6E8A-4147-A177-3AD203B41FA5}">
                      <a16:colId xmlns:a16="http://schemas.microsoft.com/office/drawing/2014/main" val="20000"/>
                    </a:ext>
                  </a:extLst>
                </a:gridCol>
                <a:gridCol w="648057">
                  <a:extLst>
                    <a:ext uri="{9D8B030D-6E8A-4147-A177-3AD203B41FA5}">
                      <a16:colId xmlns:a16="http://schemas.microsoft.com/office/drawing/2014/main" val="20001"/>
                    </a:ext>
                  </a:extLst>
                </a:gridCol>
                <a:gridCol w="5605778">
                  <a:extLst>
                    <a:ext uri="{9D8B030D-6E8A-4147-A177-3AD203B41FA5}">
                      <a16:colId xmlns:a16="http://schemas.microsoft.com/office/drawing/2014/main" val="20002"/>
                    </a:ext>
                  </a:extLst>
                </a:gridCol>
                <a:gridCol w="1882883">
                  <a:extLst>
                    <a:ext uri="{9D8B030D-6E8A-4147-A177-3AD203B41FA5}">
                      <a16:colId xmlns:a16="http://schemas.microsoft.com/office/drawing/2014/main" val="20003"/>
                    </a:ext>
                  </a:extLst>
                </a:gridCol>
              </a:tblGrid>
              <a:tr h="609633">
                <a:tc gridSpan="2">
                  <a:txBody>
                    <a:bodyPr/>
                    <a:lstStyle/>
                    <a:p>
                      <a:pPr algn="ctr">
                        <a:spcAft>
                          <a:spcPts val="0"/>
                        </a:spcAft>
                      </a:pPr>
                      <a:r>
                        <a:rPr lang="zh-TW" sz="2000" b="1" kern="100" dirty="0">
                          <a:solidFill>
                            <a:srgbClr val="0000FF"/>
                          </a:solidFill>
                          <a:effectLst/>
                          <a:latin typeface="微軟正黑體" panose="020B0604030504040204" pitchFamily="34" charset="-120"/>
                          <a:ea typeface="微軟正黑體" panose="020B0604030504040204" pitchFamily="34" charset="-120"/>
                        </a:rPr>
                        <a:t>類別序號</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lang="zh-TW" sz="2000" b="1" kern="100" dirty="0">
                          <a:solidFill>
                            <a:srgbClr val="0000FF"/>
                          </a:solidFill>
                          <a:effectLst/>
                          <a:latin typeface="微軟正黑體" panose="020B0604030504040204" pitchFamily="34" charset="-120"/>
                          <a:ea typeface="微軟正黑體" panose="020B0604030504040204" pitchFamily="34" charset="-120"/>
                        </a:rPr>
                        <a:t>常見誤解或錯誤態樣</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2000" b="1" kern="100" dirty="0">
                          <a:solidFill>
                            <a:srgbClr val="0000FF"/>
                          </a:solidFill>
                          <a:effectLst/>
                          <a:latin typeface="微軟正黑體" panose="020B0604030504040204" pitchFamily="34" charset="-120"/>
                          <a:ea typeface="微軟正黑體" panose="020B0604030504040204" pitchFamily="34" charset="-120"/>
                        </a:rPr>
                        <a:t>相關規定或正確措施</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66352">
                <a:tc rowSpan="5">
                  <a:txBody>
                    <a:bodyPr/>
                    <a:lstStyle/>
                    <a:p>
                      <a:pPr algn="ctr">
                        <a:spcAft>
                          <a:spcPts val="0"/>
                        </a:spcAft>
                      </a:pPr>
                      <a:r>
                        <a:rPr lang="zh-TW" sz="2000" b="1" kern="100">
                          <a:solidFill>
                            <a:srgbClr val="006600"/>
                          </a:solidFill>
                          <a:effectLst/>
                          <a:latin typeface="微軟正黑體" panose="020B0604030504040204" pitchFamily="34" charset="-120"/>
                          <a:ea typeface="微軟正黑體" panose="020B0604030504040204" pitchFamily="34" charset="-120"/>
                        </a:rPr>
                        <a:t>一</a:t>
                      </a:r>
                      <a:endParaRPr lang="en-US" altLang="zh-TW" sz="2000" b="1" kern="100">
                        <a:solidFill>
                          <a:srgbClr val="006600"/>
                        </a:solidFill>
                        <a:effectLst/>
                        <a:latin typeface="微軟正黑體" panose="020B0604030504040204" pitchFamily="34" charset="-120"/>
                        <a:ea typeface="微軟正黑體" panose="020B0604030504040204" pitchFamily="34" charset="-120"/>
                      </a:endParaRPr>
                    </a:p>
                    <a:p>
                      <a:pPr algn="ctr">
                        <a:spcAft>
                          <a:spcPts val="0"/>
                        </a:spcAft>
                      </a:pPr>
                      <a:r>
                        <a:rPr lang="zh-TW" sz="2000" b="1" kern="100">
                          <a:solidFill>
                            <a:srgbClr val="006600"/>
                          </a:solidFill>
                          <a:effectLst/>
                          <a:latin typeface="微軟正黑體" panose="020B0604030504040204" pitchFamily="34" charset="-120"/>
                          <a:ea typeface="微軟正黑體" panose="020B0604030504040204" pitchFamily="34" charset="-120"/>
                        </a:rPr>
                        <a:t>、</a:t>
                      </a:r>
                      <a:r>
                        <a:rPr lang="zh-TW" sz="2000" b="1" kern="100" dirty="0">
                          <a:solidFill>
                            <a:srgbClr val="006600"/>
                          </a:solidFill>
                          <a:effectLst/>
                          <a:latin typeface="微軟正黑體" panose="020B0604030504040204" pitchFamily="34" charset="-120"/>
                          <a:ea typeface="微軟正黑體" panose="020B0604030504040204" pitchFamily="34" charset="-120"/>
                        </a:rPr>
                        <a:t>準備階段</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0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（一）</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2000" b="1" kern="100" dirty="0">
                          <a:solidFill>
                            <a:srgbClr val="006600"/>
                          </a:solidFill>
                          <a:effectLst/>
                          <a:latin typeface="微軟正黑體" panose="020B0604030504040204" pitchFamily="34" charset="-120"/>
                          <a:ea typeface="微軟正黑體" panose="020B0604030504040204" pitchFamily="34" charset="-120"/>
                        </a:rPr>
                        <a:t>公告金額十分之一以下之採購，誤以為不適用政府採購法。</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2000" b="1" kern="100">
                          <a:solidFill>
                            <a:srgbClr val="006600"/>
                          </a:solidFill>
                          <a:effectLst/>
                          <a:latin typeface="微軟正黑體" panose="020B0604030504040204" pitchFamily="34" charset="-120"/>
                          <a:ea typeface="微軟正黑體" panose="020B0604030504040204" pitchFamily="34" charset="-120"/>
                        </a:rPr>
                        <a:t>本法第</a:t>
                      </a:r>
                      <a:r>
                        <a:rPr lang="en-US" sz="2000" b="1" kern="100">
                          <a:solidFill>
                            <a:srgbClr val="006600"/>
                          </a:solidFill>
                          <a:effectLst/>
                          <a:latin typeface="微軟正黑體" panose="020B0604030504040204" pitchFamily="34" charset="-120"/>
                          <a:ea typeface="微軟正黑體" panose="020B0604030504040204" pitchFamily="34" charset="-120"/>
                        </a:rPr>
                        <a:t>2</a:t>
                      </a:r>
                      <a:r>
                        <a:rPr lang="zh-TW" sz="2000" b="1" kern="100">
                          <a:solidFill>
                            <a:srgbClr val="006600"/>
                          </a:solidFill>
                          <a:effectLst/>
                          <a:latin typeface="微軟正黑體" panose="020B0604030504040204" pitchFamily="34" charset="-120"/>
                          <a:ea typeface="微軟正黑體" panose="020B0604030504040204" pitchFamily="34" charset="-120"/>
                        </a:rPr>
                        <a:t>條</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10273">
                <a:tc vMerge="1">
                  <a:txBody>
                    <a:bodyPr/>
                    <a:lstStyle/>
                    <a:p>
                      <a:endParaRPr lang="zh-TW" altLang="en-US"/>
                    </a:p>
                  </a:txBody>
                  <a:tcPr/>
                </a:tc>
                <a:tc>
                  <a:txBody>
                    <a:bodyPr/>
                    <a:lstStyle/>
                    <a:p>
                      <a:pPr algn="just">
                        <a:lnSpc>
                          <a:spcPts val="20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（二）</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2000" b="1" kern="100" dirty="0">
                          <a:solidFill>
                            <a:srgbClr val="006600"/>
                          </a:solidFill>
                          <a:effectLst/>
                          <a:latin typeface="微軟正黑體" panose="020B0604030504040204" pitchFamily="34" charset="-120"/>
                          <a:ea typeface="微軟正黑體" panose="020B0604030504040204" pitchFamily="34" charset="-120"/>
                        </a:rPr>
                        <a:t>意圖規避本法公告金額以上或未達公告金額但逾公告金額十分之一之採購規定，而以公告金額十分之一以下之採購，分批辦理公告金額以上之採購，或未達公告金額但逾公告金額十分之一之採購。</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2000" b="1" kern="100" dirty="0">
                          <a:solidFill>
                            <a:srgbClr val="006600"/>
                          </a:solidFill>
                          <a:effectLst/>
                          <a:latin typeface="微軟正黑體" panose="020B0604030504040204" pitchFamily="34" charset="-120"/>
                          <a:ea typeface="微軟正黑體" panose="020B0604030504040204" pitchFamily="34" charset="-120"/>
                        </a:rPr>
                        <a:t>本法第</a:t>
                      </a:r>
                      <a:r>
                        <a:rPr lang="en-US" sz="2000" b="1" kern="100" dirty="0">
                          <a:solidFill>
                            <a:srgbClr val="006600"/>
                          </a:solidFill>
                          <a:effectLst/>
                          <a:latin typeface="微軟正黑體" panose="020B0604030504040204" pitchFamily="34" charset="-120"/>
                          <a:ea typeface="微軟正黑體" panose="020B0604030504040204" pitchFamily="34" charset="-120"/>
                        </a:rPr>
                        <a:t>14</a:t>
                      </a:r>
                      <a:r>
                        <a:rPr lang="zh-TW" sz="2000" b="1" kern="100" dirty="0">
                          <a:solidFill>
                            <a:srgbClr val="006600"/>
                          </a:solidFill>
                          <a:effectLst/>
                          <a:latin typeface="微軟正黑體" panose="020B0604030504040204" pitchFamily="34" charset="-120"/>
                          <a:ea typeface="微軟正黑體" panose="020B0604030504040204" pitchFamily="34" charset="-120"/>
                        </a:rPr>
                        <a:t>條、中央機關未達公告金額採購招標辦法第</a:t>
                      </a:r>
                      <a:r>
                        <a:rPr lang="en-US" sz="2000" b="1" kern="100" dirty="0">
                          <a:solidFill>
                            <a:srgbClr val="006600"/>
                          </a:solidFill>
                          <a:effectLst/>
                          <a:latin typeface="微軟正黑體" panose="020B0604030504040204" pitchFamily="34" charset="-120"/>
                          <a:ea typeface="微軟正黑體" panose="020B0604030504040204" pitchFamily="34" charset="-120"/>
                        </a:rPr>
                        <a:t>6</a:t>
                      </a:r>
                      <a:r>
                        <a:rPr lang="zh-TW" sz="2000" b="1" kern="100" dirty="0">
                          <a:solidFill>
                            <a:srgbClr val="006600"/>
                          </a:solidFill>
                          <a:effectLst/>
                          <a:latin typeface="微軟正黑體" panose="020B0604030504040204" pitchFamily="34" charset="-120"/>
                          <a:ea typeface="微軟正黑體" panose="020B0604030504040204" pitchFamily="34" charset="-120"/>
                        </a:rPr>
                        <a:t>條</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66352">
                <a:tc vMerge="1">
                  <a:txBody>
                    <a:bodyPr/>
                    <a:lstStyle/>
                    <a:p>
                      <a:endParaRPr lang="zh-TW" altLang="en-US"/>
                    </a:p>
                  </a:txBody>
                  <a:tcPr/>
                </a:tc>
                <a:tc>
                  <a:txBody>
                    <a:bodyPr/>
                    <a:lstStyle/>
                    <a:p>
                      <a:pPr algn="just">
                        <a:lnSpc>
                          <a:spcPts val="20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（三）</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2000" b="1" kern="100" dirty="0">
                          <a:solidFill>
                            <a:srgbClr val="006600"/>
                          </a:solidFill>
                          <a:effectLst/>
                          <a:latin typeface="微軟正黑體" panose="020B0604030504040204" pitchFamily="34" charset="-120"/>
                          <a:ea typeface="微軟正黑體" panose="020B0604030504040204" pitchFamily="34" charset="-120"/>
                        </a:rPr>
                        <a:t>有分批辦理之必要，未依全部批數之預算總額認定採購金額。</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2000" b="1" kern="100">
                          <a:solidFill>
                            <a:srgbClr val="006600"/>
                          </a:solidFill>
                          <a:effectLst/>
                          <a:latin typeface="微軟正黑體" panose="020B0604030504040204" pitchFamily="34" charset="-120"/>
                          <a:ea typeface="微軟正黑體" panose="020B0604030504040204" pitchFamily="34" charset="-120"/>
                        </a:rPr>
                        <a:t>本法施行細則第</a:t>
                      </a:r>
                      <a:r>
                        <a:rPr lang="en-US" sz="2000" b="1" kern="100">
                          <a:solidFill>
                            <a:srgbClr val="006600"/>
                          </a:solidFill>
                          <a:effectLst/>
                          <a:latin typeface="微軟正黑體" panose="020B0604030504040204" pitchFamily="34" charset="-120"/>
                          <a:ea typeface="微軟正黑體" panose="020B0604030504040204" pitchFamily="34" charset="-120"/>
                        </a:rPr>
                        <a:t>6</a:t>
                      </a:r>
                      <a:r>
                        <a:rPr lang="zh-TW" sz="2000" b="1" kern="100">
                          <a:solidFill>
                            <a:srgbClr val="006600"/>
                          </a:solidFill>
                          <a:effectLst/>
                          <a:latin typeface="微軟正黑體" panose="020B0604030504040204" pitchFamily="34" charset="-120"/>
                          <a:ea typeface="微軟正黑體" panose="020B0604030504040204" pitchFamily="34" charset="-120"/>
                        </a:rPr>
                        <a:t>條第</a:t>
                      </a:r>
                      <a:r>
                        <a:rPr lang="en-US" sz="2000" b="1" kern="100">
                          <a:solidFill>
                            <a:srgbClr val="006600"/>
                          </a:solidFill>
                          <a:effectLst/>
                          <a:latin typeface="微軟正黑體" panose="020B0604030504040204" pitchFamily="34" charset="-120"/>
                          <a:ea typeface="微軟正黑體" panose="020B0604030504040204" pitchFamily="34" charset="-120"/>
                        </a:rPr>
                        <a:t>1</a:t>
                      </a:r>
                      <a:r>
                        <a:rPr lang="zh-TW" sz="2000" b="1" kern="100">
                          <a:solidFill>
                            <a:srgbClr val="006600"/>
                          </a:solidFill>
                          <a:effectLst/>
                          <a:latin typeface="微軟正黑體" panose="020B0604030504040204" pitchFamily="34" charset="-120"/>
                          <a:ea typeface="微軟正黑體" panose="020B0604030504040204" pitchFamily="34" charset="-120"/>
                        </a:rPr>
                        <a:t>款</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32706">
                <a:tc vMerge="1">
                  <a:txBody>
                    <a:bodyPr/>
                    <a:lstStyle/>
                    <a:p>
                      <a:endParaRPr lang="zh-TW" altLang="en-US"/>
                    </a:p>
                  </a:txBody>
                  <a:tcPr/>
                </a:tc>
                <a:tc>
                  <a:txBody>
                    <a:bodyPr/>
                    <a:lstStyle/>
                    <a:p>
                      <a:pPr algn="just">
                        <a:lnSpc>
                          <a:spcPts val="20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（四）</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kumimoji="0" lang="zh-TW" sz="2000" b="1" u="sng" kern="100" dirty="0">
                          <a:solidFill>
                            <a:srgbClr val="000099"/>
                          </a:solidFill>
                          <a:effectLst/>
                          <a:latin typeface="微軟正黑體" panose="020B0604030504040204" pitchFamily="34" charset="-120"/>
                          <a:ea typeface="微軟正黑體" panose="020B0604030504040204" pitchFamily="34" charset="-120"/>
                          <a:cs typeface="+mn-cs"/>
                        </a:rPr>
                        <a:t>共同供應契約已明定各適用機關得自行決定是否利用該契約辦理採購</a:t>
                      </a:r>
                      <a:r>
                        <a:rPr lang="zh-TW" sz="2000" b="1" kern="100" dirty="0">
                          <a:solidFill>
                            <a:srgbClr val="006600"/>
                          </a:solidFill>
                          <a:effectLst/>
                          <a:latin typeface="微軟正黑體" panose="020B0604030504040204" pitchFamily="34" charset="-120"/>
                          <a:ea typeface="微軟正黑體" panose="020B0604030504040204" pitchFamily="34" charset="-120"/>
                        </a:rPr>
                        <a:t>，如不利用亦不需通知訂約機關，惟</a:t>
                      </a:r>
                      <a:r>
                        <a:rPr lang="zh-TW" sz="2000" b="1" u="sng" kern="100" dirty="0">
                          <a:solidFill>
                            <a:srgbClr val="000099"/>
                          </a:solidFill>
                          <a:effectLst/>
                          <a:latin typeface="微軟正黑體" panose="020B0604030504040204" pitchFamily="34" charset="-120"/>
                          <a:ea typeface="微軟正黑體" panose="020B0604030504040204" pitchFamily="34" charset="-120"/>
                        </a:rPr>
                        <a:t>適用機關誤以為皆須利用該契約辦理採購</a:t>
                      </a:r>
                      <a:r>
                        <a:rPr lang="zh-TW" sz="2000" b="1" kern="100" dirty="0">
                          <a:solidFill>
                            <a:srgbClr val="006600"/>
                          </a:solidFill>
                          <a:effectLst/>
                          <a:latin typeface="微軟正黑體" panose="020B0604030504040204" pitchFamily="34" charset="-120"/>
                          <a:ea typeface="微軟正黑體" panose="020B0604030504040204" pitchFamily="34" charset="-120"/>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2000" b="1" kern="100">
                          <a:solidFill>
                            <a:srgbClr val="006600"/>
                          </a:solidFill>
                          <a:effectLst/>
                          <a:latin typeface="微軟正黑體" panose="020B0604030504040204" pitchFamily="34" charset="-120"/>
                          <a:ea typeface="微軟正黑體" panose="020B0604030504040204" pitchFamily="34" charset="-120"/>
                        </a:rPr>
                        <a:t>共同供應契約實施辦法第</a:t>
                      </a:r>
                      <a:r>
                        <a:rPr lang="en-US" sz="2000" b="1" kern="100">
                          <a:solidFill>
                            <a:srgbClr val="006600"/>
                          </a:solidFill>
                          <a:effectLst/>
                          <a:latin typeface="微軟正黑體" panose="020B0604030504040204" pitchFamily="34" charset="-120"/>
                          <a:ea typeface="微軟正黑體" panose="020B0604030504040204" pitchFamily="34" charset="-120"/>
                        </a:rPr>
                        <a:t>6</a:t>
                      </a:r>
                      <a:r>
                        <a:rPr lang="zh-TW" sz="2000" b="1" kern="100">
                          <a:solidFill>
                            <a:srgbClr val="006600"/>
                          </a:solidFill>
                          <a:effectLst/>
                          <a:latin typeface="微軟正黑體" panose="020B0604030504040204" pitchFamily="34" charset="-120"/>
                          <a:ea typeface="微軟正黑體" panose="020B0604030504040204" pitchFamily="34" charset="-120"/>
                        </a:rPr>
                        <a:t>條</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943922">
                <a:tc vMerge="1">
                  <a:txBody>
                    <a:bodyPr/>
                    <a:lstStyle/>
                    <a:p>
                      <a:endParaRPr lang="zh-TW" altLang="en-US"/>
                    </a:p>
                  </a:txBody>
                  <a:tcPr/>
                </a:tc>
                <a:tc>
                  <a:txBody>
                    <a:bodyPr/>
                    <a:lstStyle/>
                    <a:p>
                      <a:pPr algn="just">
                        <a:lnSpc>
                          <a:spcPts val="20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（五）</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2000" b="1" kern="100" dirty="0">
                          <a:solidFill>
                            <a:srgbClr val="006600"/>
                          </a:solidFill>
                          <a:effectLst/>
                          <a:latin typeface="微軟正黑體" panose="020B0604030504040204" pitchFamily="34" charset="-120"/>
                          <a:ea typeface="微軟正黑體" panose="020B0604030504040204" pitchFamily="34" charset="-120"/>
                        </a:rPr>
                        <a:t>共同供應契約之價格高或規格不符合需求或條件（例如交貨時間）不符合需要，適用機關誤以為仍應利用該契約辦理採購。</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2000" b="1" kern="100" dirty="0">
                          <a:solidFill>
                            <a:srgbClr val="006600"/>
                          </a:solidFill>
                          <a:effectLst/>
                          <a:latin typeface="微軟正黑體" panose="020B0604030504040204" pitchFamily="34" charset="-120"/>
                          <a:ea typeface="微軟正黑體" panose="020B0604030504040204" pitchFamily="34" charset="-120"/>
                        </a:rPr>
                        <a:t>共同供應契約實施辦法第</a:t>
                      </a:r>
                      <a:r>
                        <a:rPr lang="en-US" sz="2000" b="1" kern="100" dirty="0">
                          <a:solidFill>
                            <a:srgbClr val="006600"/>
                          </a:solidFill>
                          <a:effectLst/>
                          <a:latin typeface="微軟正黑體" panose="020B0604030504040204" pitchFamily="34" charset="-120"/>
                          <a:ea typeface="微軟正黑體" panose="020B0604030504040204" pitchFamily="34" charset="-120"/>
                        </a:rPr>
                        <a:t>6</a:t>
                      </a:r>
                      <a:r>
                        <a:rPr lang="zh-TW" sz="2000" b="1" kern="100" dirty="0">
                          <a:solidFill>
                            <a:srgbClr val="006600"/>
                          </a:solidFill>
                          <a:effectLst/>
                          <a:latin typeface="微軟正黑體" panose="020B0604030504040204" pitchFamily="34" charset="-120"/>
                          <a:ea typeface="微軟正黑體" panose="020B0604030504040204" pitchFamily="34" charset="-120"/>
                        </a:rPr>
                        <a:t>條</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709709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87394" name="投影片編號版面配置區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fld id="{73A1FBC1-461C-4270-A0D2-66983AFFA949}" type="slidenum">
              <a:rPr lang="zh-TW" altLang="en-US" sz="1200" smtClean="0">
                <a:solidFill>
                  <a:srgbClr val="D38E27"/>
                </a:solidFill>
                <a:latin typeface="Times New Roman" panose="02020603050405020304" pitchFamily="18" charset="0"/>
              </a:rPr>
              <a:pPr eaLnBrk="1" hangingPunct="1">
                <a:spcBef>
                  <a:spcPct val="0"/>
                </a:spcBef>
                <a:buClrTx/>
                <a:buSzTx/>
                <a:buFontTx/>
                <a:buNone/>
                <a:defRPr/>
              </a:pPr>
              <a:t>27</a:t>
            </a:fld>
            <a:endParaRPr lang="en-US" altLang="zh-TW" sz="1200">
              <a:solidFill>
                <a:srgbClr val="D38E27"/>
              </a:solidFill>
              <a:latin typeface="Times New Roman" panose="02020603050405020304" pitchFamily="18" charset="0"/>
            </a:endParaRPr>
          </a:p>
        </p:txBody>
      </p:sp>
      <p:sp>
        <p:nvSpPr>
          <p:cNvPr id="7" name="Rectangle 2"/>
          <p:cNvSpPr>
            <a:spLocks noGrp="1" noChangeArrowheads="1"/>
          </p:cNvSpPr>
          <p:nvPr>
            <p:ph type="title"/>
          </p:nvPr>
        </p:nvSpPr>
        <p:spPr>
          <a:xfrm>
            <a:off x="179388" y="333375"/>
            <a:ext cx="4608512" cy="695325"/>
          </a:xfrm>
        </p:spPr>
        <p:txBody>
          <a:bodyPr/>
          <a:lstStyle/>
          <a:p>
            <a:pPr eaLnBrk="1" fontAlgn="auto" hangingPunct="1">
              <a:spcAft>
                <a:spcPts val="0"/>
              </a:spcAft>
              <a:defRPr/>
            </a:pPr>
            <a:r>
              <a:rPr kumimoji="1" lang="zh-TW" altLang="en-US" sz="2800" b="1" dirty="0">
                <a:solidFill>
                  <a:srgbClr val="003399"/>
                </a:solidFill>
                <a:effectLst/>
                <a:latin typeface="+mj-ea"/>
              </a:rPr>
              <a:t>小額採購常見錯誤態樣 </a:t>
            </a:r>
            <a:r>
              <a:rPr kumimoji="1" lang="en-US" altLang="zh-TW" sz="2200" b="1" dirty="0">
                <a:solidFill>
                  <a:srgbClr val="0000FF"/>
                </a:solidFill>
                <a:effectLst/>
                <a:latin typeface="+mj-ea"/>
              </a:rPr>
              <a:t>(2/4)</a:t>
            </a:r>
          </a:p>
        </p:txBody>
      </p:sp>
      <p:graphicFrame>
        <p:nvGraphicFramePr>
          <p:cNvPr id="5" name="表格 4"/>
          <p:cNvGraphicFramePr>
            <a:graphicFrameLocks noGrp="1"/>
          </p:cNvGraphicFramePr>
          <p:nvPr/>
        </p:nvGraphicFramePr>
        <p:xfrm>
          <a:off x="395288" y="1196752"/>
          <a:ext cx="8424862" cy="4703769"/>
        </p:xfrm>
        <a:graphic>
          <a:graphicData uri="http://schemas.openxmlformats.org/drawingml/2006/table">
            <a:tbl>
              <a:tblPr/>
              <a:tblGrid>
                <a:gridCol w="504052">
                  <a:extLst>
                    <a:ext uri="{9D8B030D-6E8A-4147-A177-3AD203B41FA5}">
                      <a16:colId xmlns:a16="http://schemas.microsoft.com/office/drawing/2014/main" val="20000"/>
                    </a:ext>
                  </a:extLst>
                </a:gridCol>
                <a:gridCol w="648066">
                  <a:extLst>
                    <a:ext uri="{9D8B030D-6E8A-4147-A177-3AD203B41FA5}">
                      <a16:colId xmlns:a16="http://schemas.microsoft.com/office/drawing/2014/main" val="20001"/>
                    </a:ext>
                  </a:extLst>
                </a:gridCol>
                <a:gridCol w="4680479">
                  <a:extLst>
                    <a:ext uri="{9D8B030D-6E8A-4147-A177-3AD203B41FA5}">
                      <a16:colId xmlns:a16="http://schemas.microsoft.com/office/drawing/2014/main" val="20002"/>
                    </a:ext>
                  </a:extLst>
                </a:gridCol>
                <a:gridCol w="2592265">
                  <a:extLst>
                    <a:ext uri="{9D8B030D-6E8A-4147-A177-3AD203B41FA5}">
                      <a16:colId xmlns:a16="http://schemas.microsoft.com/office/drawing/2014/main" val="20003"/>
                    </a:ext>
                  </a:extLst>
                </a:gridCol>
              </a:tblGrid>
              <a:tr h="304799">
                <a:tc gridSpan="2">
                  <a:txBody>
                    <a:bodyPr/>
                    <a:lstStyle/>
                    <a:p>
                      <a:pPr algn="ctr">
                        <a:spcAft>
                          <a:spcPts val="0"/>
                        </a:spcAft>
                      </a:pPr>
                      <a:r>
                        <a:rPr lang="zh-TW" sz="2000" b="1" kern="100" dirty="0">
                          <a:solidFill>
                            <a:srgbClr val="0000FF"/>
                          </a:solidFill>
                          <a:effectLst/>
                          <a:latin typeface="微軟正黑體" panose="020B0604030504040204" pitchFamily="34" charset="-120"/>
                          <a:ea typeface="微軟正黑體" panose="020B0604030504040204" pitchFamily="34" charset="-120"/>
                        </a:rPr>
                        <a:t>類別序號</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lang="zh-TW" sz="2000" b="1" kern="100" dirty="0">
                          <a:solidFill>
                            <a:srgbClr val="0000FF"/>
                          </a:solidFill>
                          <a:effectLst/>
                          <a:latin typeface="微軟正黑體" panose="020B0604030504040204" pitchFamily="34" charset="-120"/>
                          <a:ea typeface="微軟正黑體" panose="020B0604030504040204" pitchFamily="34" charset="-120"/>
                        </a:rPr>
                        <a:t>常見誤解或錯誤態樣</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2000" b="1" kern="100" dirty="0">
                          <a:solidFill>
                            <a:srgbClr val="0000FF"/>
                          </a:solidFill>
                          <a:effectLst/>
                          <a:latin typeface="微軟正黑體" panose="020B0604030504040204" pitchFamily="34" charset="-120"/>
                          <a:ea typeface="微軟正黑體" panose="020B0604030504040204" pitchFamily="34" charset="-120"/>
                        </a:rPr>
                        <a:t>相關規定或正確措施</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09599">
                <a:tc rowSpan="5">
                  <a:txBody>
                    <a:bodyPr/>
                    <a:lstStyle/>
                    <a:p>
                      <a:pPr algn="ctr">
                        <a:spcAft>
                          <a:spcPts val="0"/>
                        </a:spcAft>
                      </a:pPr>
                      <a:r>
                        <a:rPr lang="zh-TW" altLang="en-US" sz="2000" b="1" kern="100">
                          <a:solidFill>
                            <a:srgbClr val="006600"/>
                          </a:solidFill>
                          <a:effectLst/>
                          <a:latin typeface="微軟正黑體" panose="020B0604030504040204" pitchFamily="34" charset="-120"/>
                          <a:ea typeface="微軟正黑體" panose="020B0604030504040204" pitchFamily="34" charset="-120"/>
                        </a:rPr>
                        <a:t>二</a:t>
                      </a:r>
                      <a:r>
                        <a:rPr lang="zh-TW" sz="2000" b="1" kern="100">
                          <a:solidFill>
                            <a:srgbClr val="006600"/>
                          </a:solidFill>
                          <a:effectLst/>
                          <a:latin typeface="微軟正黑體" panose="020B0604030504040204" pitchFamily="34" charset="-120"/>
                          <a:ea typeface="微軟正黑體" panose="020B0604030504040204" pitchFamily="34" charset="-120"/>
                        </a:rPr>
                        <a:t>、</a:t>
                      </a:r>
                      <a:r>
                        <a:rPr lang="zh-TW" altLang="en-US" sz="2000" b="1" kern="100" dirty="0">
                          <a:solidFill>
                            <a:srgbClr val="006600"/>
                          </a:solidFill>
                          <a:effectLst/>
                          <a:latin typeface="微軟正黑體" panose="020B0604030504040204" pitchFamily="34" charset="-120"/>
                          <a:ea typeface="微軟正黑體" panose="020B0604030504040204" pitchFamily="34" charset="-120"/>
                        </a:rPr>
                        <a:t>採購</a:t>
                      </a:r>
                      <a:endParaRPr lang="en-US" altLang="zh-TW" sz="2000" b="1" kern="100" dirty="0">
                        <a:solidFill>
                          <a:srgbClr val="006600"/>
                        </a:solidFill>
                        <a:effectLst/>
                        <a:latin typeface="微軟正黑體" panose="020B0604030504040204" pitchFamily="34" charset="-120"/>
                        <a:ea typeface="微軟正黑體" panose="020B0604030504040204" pitchFamily="34" charset="-120"/>
                      </a:endParaRPr>
                    </a:p>
                    <a:p>
                      <a:pPr algn="ctr">
                        <a:spcAft>
                          <a:spcPts val="0"/>
                        </a:spcAft>
                      </a:pPr>
                      <a:r>
                        <a:rPr lang="zh-TW" altLang="en-US" sz="2000" b="1" kern="100" dirty="0">
                          <a:solidFill>
                            <a:srgbClr val="006600"/>
                          </a:solidFill>
                          <a:effectLst/>
                          <a:latin typeface="微軟正黑體" panose="020B0604030504040204" pitchFamily="34" charset="-120"/>
                          <a:ea typeface="微軟正黑體" panose="020B0604030504040204" pitchFamily="34" charset="-120"/>
                        </a:rPr>
                        <a:t>、履約管理</a:t>
                      </a:r>
                      <a:endParaRPr lang="en-US" altLang="zh-TW" sz="2000" b="1" kern="100" dirty="0">
                        <a:solidFill>
                          <a:srgbClr val="006600"/>
                        </a:solidFill>
                        <a:effectLst/>
                        <a:latin typeface="微軟正黑體" panose="020B0604030504040204" pitchFamily="34" charset="-120"/>
                        <a:ea typeface="微軟正黑體" panose="020B0604030504040204" pitchFamily="34" charset="-120"/>
                      </a:endParaRPr>
                    </a:p>
                    <a:p>
                      <a:pPr algn="ctr">
                        <a:spcAft>
                          <a:spcPts val="0"/>
                        </a:spcAft>
                      </a:pPr>
                      <a:r>
                        <a:rPr lang="zh-TW" altLang="en-US" sz="2000" b="1" kern="100" dirty="0">
                          <a:solidFill>
                            <a:srgbClr val="006600"/>
                          </a:solidFill>
                          <a:effectLst/>
                          <a:latin typeface="微軟正黑體" panose="020B0604030504040204" pitchFamily="34" charset="-120"/>
                          <a:ea typeface="微軟正黑體" panose="020B0604030504040204" pitchFamily="34" charset="-120"/>
                        </a:rPr>
                        <a:t>、驗收</a:t>
                      </a:r>
                      <a:r>
                        <a:rPr lang="zh-TW" sz="2000" b="1" kern="100" dirty="0">
                          <a:solidFill>
                            <a:srgbClr val="006600"/>
                          </a:solidFill>
                          <a:effectLst/>
                          <a:latin typeface="微軟正黑體" panose="020B0604030504040204" pitchFamily="34" charset="-120"/>
                          <a:ea typeface="微軟正黑體" panose="020B0604030504040204" pitchFamily="34" charset="-120"/>
                        </a:rPr>
                        <a:t>階段</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（一）</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rtl="0" eaLnBrk="1" latinLnBrk="0" hangingPunct="1">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誤以為所有公告金額十分之一以下之採購僅能逕洽一家廠商採購</a:t>
                      </a:r>
                      <a:r>
                        <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rtl="0" eaLnBrk="1" latinLnBrk="0" hangingPunct="1">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中央機關未達公告金額採購招標辦法第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6</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12206">
                <a:tc vMerge="1">
                  <a:txBody>
                    <a:bodyPr/>
                    <a:lstStyle/>
                    <a:p>
                      <a:endParaRPr lang="zh-TW" altLang="en-US"/>
                    </a:p>
                  </a:txBody>
                  <a:tcPr/>
                </a:tc>
                <a:tc>
                  <a:txBody>
                    <a:bodyPr/>
                    <a:lstStyle/>
                    <a:p>
                      <a:pPr algn="just">
                        <a:lnSpc>
                          <a:spcPts val="24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（二）</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洽一家廠商代為蒐集提供三家廠商之報價或估價單，供機關作為採購之決定</a:t>
                      </a:r>
                      <a:r>
                        <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rtl="0" eaLnBrk="1" latinLnBrk="0" hangingPunct="1">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本法第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6</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1</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項</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14398">
                <a:tc vMerge="1">
                  <a:txBody>
                    <a:bodyPr/>
                    <a:lstStyle/>
                    <a:p>
                      <a:endParaRPr lang="zh-TW" altLang="en-US"/>
                    </a:p>
                  </a:txBody>
                  <a:tcPr/>
                </a:tc>
                <a:tc>
                  <a:txBody>
                    <a:bodyPr/>
                    <a:lstStyle/>
                    <a:p>
                      <a:pPr algn="just">
                        <a:lnSpc>
                          <a:spcPts val="24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（三）</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非依共同供應契約辦理之公告金額十分之一以下之採購，誤以為所有案件皆無需經議價程序</a:t>
                      </a:r>
                      <a:r>
                        <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除無辦理議價之必要或可能者外，仍可視個案特性，經議價程序。</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19197">
                <a:tc vMerge="1">
                  <a:txBody>
                    <a:bodyPr/>
                    <a:lstStyle/>
                    <a:p>
                      <a:endParaRPr lang="zh-TW" altLang="en-US"/>
                    </a:p>
                  </a:txBody>
                  <a:tcPr/>
                </a:tc>
                <a:tc>
                  <a:txBody>
                    <a:bodyPr/>
                    <a:lstStyle/>
                    <a:p>
                      <a:pPr algn="just">
                        <a:lnSpc>
                          <a:spcPts val="24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（四）</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rtl="0" eaLnBrk="1" latinLnBrk="0" hangingPunct="1">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非依共同供應契約辦理之公告金額十分之一以下之採購，未考慮廠商報價之合理性，逕以報價決標</a:t>
                      </a:r>
                      <a:r>
                        <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洽廠商報價之案件，仍應考量廠商報價之合理性。</a:t>
                      </a:r>
                    </a:p>
                    <a:p>
                      <a:pPr algn="just">
                        <a:lnSpc>
                          <a:spcPts val="2400"/>
                        </a:lnSpc>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本法第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6</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1</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項。</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943563">
                <a:tc vMerge="1">
                  <a:txBody>
                    <a:bodyPr/>
                    <a:lstStyle/>
                    <a:p>
                      <a:endParaRPr lang="zh-TW" altLang="en-US"/>
                    </a:p>
                  </a:txBody>
                  <a:tcPr/>
                </a:tc>
                <a:tc>
                  <a:txBody>
                    <a:bodyPr/>
                    <a:lstStyle/>
                    <a:p>
                      <a:pPr algn="just">
                        <a:lnSpc>
                          <a:spcPts val="2400"/>
                        </a:lnSpc>
                        <a:spcAft>
                          <a:spcPts val="0"/>
                        </a:spcAft>
                      </a:pPr>
                      <a:r>
                        <a:rPr lang="zh-TW" sz="1600" b="1" u="sng" kern="100" dirty="0">
                          <a:solidFill>
                            <a:srgbClr val="FF0000"/>
                          </a:solidFill>
                          <a:effectLst/>
                          <a:latin typeface="微軟正黑體" panose="020B0604030504040204" pitchFamily="34" charset="-120"/>
                          <a:ea typeface="微軟正黑體" panose="020B0604030504040204" pitchFamily="34" charset="-120"/>
                        </a:rPr>
                        <a:t>（五）</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rtl="0" eaLnBrk="1" latinLnBrk="0" hangingPunct="1">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誤以為所有公告金額十分之一以下之採購皆無需簽訂契約</a:t>
                      </a:r>
                      <a:r>
                        <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有需要者仍可簽訂書面契約</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87428" name="文字方塊 1"/>
          <p:cNvSpPr txBox="1">
            <a:spLocks noChangeArrowheads="1"/>
          </p:cNvSpPr>
          <p:nvPr/>
        </p:nvSpPr>
        <p:spPr bwMode="auto">
          <a:xfrm>
            <a:off x="4648200" y="311150"/>
            <a:ext cx="434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r>
              <a:rPr lang="en-US" altLang="zh-TW" sz="1800" b="1">
                <a:solidFill>
                  <a:srgbClr val="660033"/>
                </a:solidFill>
                <a:latin typeface="Times New Roman" panose="02020603050405020304" pitchFamily="18" charset="0"/>
                <a:cs typeface="Times New Roman" panose="02020603050405020304" pitchFamily="18" charset="0"/>
              </a:rPr>
              <a:t>108.12.3</a:t>
            </a:r>
            <a:r>
              <a:rPr lang="zh-TW" altLang="en-US" sz="1800" b="1">
                <a:solidFill>
                  <a:srgbClr val="660033"/>
                </a:solidFill>
                <a:latin typeface="Times New Roman" panose="02020603050405020304" pitchFamily="18" charset="0"/>
                <a:cs typeface="Times New Roman" panose="02020603050405020304" pitchFamily="18" charset="0"/>
              </a:rPr>
              <a:t>工程企字第</a:t>
            </a:r>
            <a:r>
              <a:rPr lang="en-US" altLang="zh-TW" sz="1800" b="1">
                <a:solidFill>
                  <a:srgbClr val="660033"/>
                </a:solidFill>
                <a:latin typeface="Times New Roman" panose="02020603050405020304" pitchFamily="18" charset="0"/>
                <a:cs typeface="Times New Roman" panose="02020603050405020304" pitchFamily="18" charset="0"/>
              </a:rPr>
              <a:t>1080101027</a:t>
            </a:r>
            <a:r>
              <a:rPr lang="zh-TW" altLang="en-US" sz="1800" b="1">
                <a:solidFill>
                  <a:srgbClr val="660033"/>
                </a:solidFill>
                <a:latin typeface="Times New Roman" panose="02020603050405020304" pitchFamily="18" charset="0"/>
                <a:cs typeface="Times New Roman" panose="02020603050405020304" pitchFamily="18" charset="0"/>
              </a:rPr>
              <a:t>號函修正</a:t>
            </a:r>
          </a:p>
        </p:txBody>
      </p:sp>
      <p:sp>
        <p:nvSpPr>
          <p:cNvPr id="2" name="雲朵形圖說文字 1"/>
          <p:cNvSpPr/>
          <p:nvPr/>
        </p:nvSpPr>
        <p:spPr>
          <a:xfrm>
            <a:off x="3059832" y="5481228"/>
            <a:ext cx="3816424" cy="1227063"/>
          </a:xfrm>
          <a:prstGeom prst="cloudCallout">
            <a:avLst>
              <a:gd name="adj1" fmla="val -46098"/>
              <a:gd name="adj2" fmla="val -40705"/>
            </a:avLst>
          </a:prstGeom>
          <a:blipFill>
            <a:blip r:embed="rId3"/>
            <a:tile tx="0" ty="0" sx="100000" sy="100000" flip="none" algn="tl"/>
          </a:blip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200" b="1">
                <a:solidFill>
                  <a:prstClr val="black"/>
                </a:solidFill>
              </a:rPr>
              <a:t>小額採購委託廠商辦理問卷調查須否訂定契約？</a:t>
            </a:r>
          </a:p>
        </p:txBody>
      </p:sp>
    </p:spTree>
    <p:extLst>
      <p:ext uri="{BB962C8B-B14F-4D97-AF65-F5344CB8AC3E}">
        <p14:creationId xmlns:p14="http://schemas.microsoft.com/office/powerpoint/2010/main" val="115662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88418" name="投影片編號版面配置區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fld id="{4BD60475-1D03-4D88-89B8-2E6A359F8F73}" type="slidenum">
              <a:rPr lang="zh-TW" altLang="en-US" sz="1200" smtClean="0">
                <a:solidFill>
                  <a:srgbClr val="D38E27"/>
                </a:solidFill>
                <a:latin typeface="Times New Roman" panose="02020603050405020304" pitchFamily="18" charset="0"/>
              </a:rPr>
              <a:pPr eaLnBrk="1" hangingPunct="1">
                <a:spcBef>
                  <a:spcPct val="0"/>
                </a:spcBef>
                <a:buClrTx/>
                <a:buSzTx/>
                <a:buFontTx/>
                <a:buNone/>
                <a:defRPr/>
              </a:pPr>
              <a:t>28</a:t>
            </a:fld>
            <a:endParaRPr lang="en-US" altLang="zh-TW" sz="1200">
              <a:solidFill>
                <a:srgbClr val="D38E27"/>
              </a:solidFill>
              <a:latin typeface="Times New Roman" panose="02020603050405020304" pitchFamily="18" charset="0"/>
            </a:endParaRPr>
          </a:p>
        </p:txBody>
      </p:sp>
      <p:sp>
        <p:nvSpPr>
          <p:cNvPr id="7" name="Rectangle 2"/>
          <p:cNvSpPr>
            <a:spLocks noGrp="1" noChangeArrowheads="1"/>
          </p:cNvSpPr>
          <p:nvPr>
            <p:ph type="title"/>
          </p:nvPr>
        </p:nvSpPr>
        <p:spPr>
          <a:xfrm>
            <a:off x="179388" y="333375"/>
            <a:ext cx="4608512" cy="695325"/>
          </a:xfrm>
        </p:spPr>
        <p:txBody>
          <a:bodyPr/>
          <a:lstStyle/>
          <a:p>
            <a:pPr eaLnBrk="1" fontAlgn="auto" hangingPunct="1">
              <a:spcAft>
                <a:spcPts val="0"/>
              </a:spcAft>
              <a:defRPr/>
            </a:pPr>
            <a:r>
              <a:rPr kumimoji="1" lang="zh-TW" altLang="en-US" sz="2800" b="1" dirty="0">
                <a:solidFill>
                  <a:srgbClr val="003399"/>
                </a:solidFill>
                <a:effectLst/>
                <a:latin typeface="+mj-ea"/>
              </a:rPr>
              <a:t>小額採購常見錯誤態樣 </a:t>
            </a:r>
            <a:r>
              <a:rPr kumimoji="1" lang="en-US" altLang="zh-TW" sz="2200" b="1" dirty="0">
                <a:solidFill>
                  <a:srgbClr val="0000FF"/>
                </a:solidFill>
                <a:effectLst/>
                <a:latin typeface="+mj-ea"/>
              </a:rPr>
              <a:t>(3/4)</a:t>
            </a:r>
          </a:p>
        </p:txBody>
      </p:sp>
      <p:graphicFrame>
        <p:nvGraphicFramePr>
          <p:cNvPr id="5" name="表格 4"/>
          <p:cNvGraphicFramePr>
            <a:graphicFrameLocks noGrp="1"/>
          </p:cNvGraphicFramePr>
          <p:nvPr/>
        </p:nvGraphicFramePr>
        <p:xfrm>
          <a:off x="395288" y="1436688"/>
          <a:ext cx="8424862" cy="4440584"/>
        </p:xfrm>
        <a:graphic>
          <a:graphicData uri="http://schemas.openxmlformats.org/drawingml/2006/table">
            <a:tbl>
              <a:tblPr/>
              <a:tblGrid>
                <a:gridCol w="504052">
                  <a:extLst>
                    <a:ext uri="{9D8B030D-6E8A-4147-A177-3AD203B41FA5}">
                      <a16:colId xmlns:a16="http://schemas.microsoft.com/office/drawing/2014/main" val="20000"/>
                    </a:ext>
                  </a:extLst>
                </a:gridCol>
                <a:gridCol w="648066">
                  <a:extLst>
                    <a:ext uri="{9D8B030D-6E8A-4147-A177-3AD203B41FA5}">
                      <a16:colId xmlns:a16="http://schemas.microsoft.com/office/drawing/2014/main" val="20001"/>
                    </a:ext>
                  </a:extLst>
                </a:gridCol>
                <a:gridCol w="4680479">
                  <a:extLst>
                    <a:ext uri="{9D8B030D-6E8A-4147-A177-3AD203B41FA5}">
                      <a16:colId xmlns:a16="http://schemas.microsoft.com/office/drawing/2014/main" val="20002"/>
                    </a:ext>
                  </a:extLst>
                </a:gridCol>
                <a:gridCol w="2592265">
                  <a:extLst>
                    <a:ext uri="{9D8B030D-6E8A-4147-A177-3AD203B41FA5}">
                      <a16:colId xmlns:a16="http://schemas.microsoft.com/office/drawing/2014/main" val="20003"/>
                    </a:ext>
                  </a:extLst>
                </a:gridCol>
              </a:tblGrid>
              <a:tr h="337758">
                <a:tc gridSpan="2">
                  <a:txBody>
                    <a:bodyPr/>
                    <a:lstStyle/>
                    <a:p>
                      <a:pPr algn="ctr">
                        <a:spcAft>
                          <a:spcPts val="0"/>
                        </a:spcAft>
                      </a:pPr>
                      <a:r>
                        <a:rPr lang="zh-TW" sz="2000" b="1" kern="100" dirty="0">
                          <a:solidFill>
                            <a:srgbClr val="0000FF"/>
                          </a:solidFill>
                          <a:effectLst/>
                          <a:latin typeface="微軟正黑體" panose="020B0604030504040204" pitchFamily="34" charset="-120"/>
                          <a:ea typeface="微軟正黑體" panose="020B0604030504040204" pitchFamily="34" charset="-120"/>
                        </a:rPr>
                        <a:t>類別序號</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lang="zh-TW" sz="2000" b="1" kern="100" dirty="0">
                          <a:solidFill>
                            <a:srgbClr val="0000FF"/>
                          </a:solidFill>
                          <a:effectLst/>
                          <a:latin typeface="微軟正黑體" panose="020B0604030504040204" pitchFamily="34" charset="-120"/>
                          <a:ea typeface="微軟正黑體" panose="020B0604030504040204" pitchFamily="34" charset="-120"/>
                        </a:rPr>
                        <a:t>常見誤解或錯誤態樣</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2000" b="1" kern="100" dirty="0">
                          <a:solidFill>
                            <a:srgbClr val="0000FF"/>
                          </a:solidFill>
                          <a:effectLst/>
                          <a:latin typeface="微軟正黑體" panose="020B0604030504040204" pitchFamily="34" charset="-120"/>
                          <a:ea typeface="微軟正黑體" panose="020B0604030504040204" pitchFamily="34" charset="-120"/>
                        </a:rPr>
                        <a:t>相關規定或正確措施</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75517">
                <a:tc rowSpan="5">
                  <a:txBody>
                    <a:bodyPr/>
                    <a:lstStyle/>
                    <a:p>
                      <a:pPr algn="ctr">
                        <a:spcAft>
                          <a:spcPts val="0"/>
                        </a:spcAft>
                      </a:pPr>
                      <a:r>
                        <a:rPr lang="zh-TW" altLang="en-US" sz="2000" b="1" kern="100" dirty="0">
                          <a:solidFill>
                            <a:srgbClr val="006600"/>
                          </a:solidFill>
                          <a:effectLst/>
                          <a:latin typeface="微軟正黑體" panose="020B0604030504040204" pitchFamily="34" charset="-120"/>
                          <a:ea typeface="微軟正黑體" panose="020B0604030504040204" pitchFamily="34" charset="-120"/>
                        </a:rPr>
                        <a:t>二</a:t>
                      </a:r>
                      <a:r>
                        <a:rPr lang="zh-TW" sz="2000" b="1" kern="100" dirty="0">
                          <a:solidFill>
                            <a:srgbClr val="006600"/>
                          </a:solidFill>
                          <a:effectLst/>
                          <a:latin typeface="微軟正黑體" panose="020B0604030504040204" pitchFamily="34" charset="-120"/>
                          <a:ea typeface="微軟正黑體" panose="020B0604030504040204" pitchFamily="34" charset="-120"/>
                        </a:rPr>
                        <a:t>、</a:t>
                      </a:r>
                      <a:r>
                        <a:rPr lang="zh-TW" altLang="en-US" sz="2000" b="1" kern="100" dirty="0">
                          <a:solidFill>
                            <a:srgbClr val="006600"/>
                          </a:solidFill>
                          <a:effectLst/>
                          <a:latin typeface="微軟正黑體" panose="020B0604030504040204" pitchFamily="34" charset="-120"/>
                          <a:ea typeface="微軟正黑體" panose="020B0604030504040204" pitchFamily="34" charset="-120"/>
                        </a:rPr>
                        <a:t>採購</a:t>
                      </a:r>
                      <a:endParaRPr lang="en-US" altLang="zh-TW" sz="2000" b="1" kern="100" dirty="0">
                        <a:solidFill>
                          <a:srgbClr val="006600"/>
                        </a:solidFill>
                        <a:effectLst/>
                        <a:latin typeface="微軟正黑體" panose="020B0604030504040204" pitchFamily="34" charset="-120"/>
                        <a:ea typeface="微軟正黑體" panose="020B0604030504040204" pitchFamily="34" charset="-120"/>
                      </a:endParaRPr>
                    </a:p>
                    <a:p>
                      <a:pPr algn="ctr">
                        <a:spcAft>
                          <a:spcPts val="0"/>
                        </a:spcAft>
                      </a:pPr>
                      <a:r>
                        <a:rPr lang="zh-TW" altLang="en-US" sz="2000" b="1" kern="100" dirty="0">
                          <a:solidFill>
                            <a:srgbClr val="006600"/>
                          </a:solidFill>
                          <a:effectLst/>
                          <a:latin typeface="微軟正黑體" panose="020B0604030504040204" pitchFamily="34" charset="-120"/>
                          <a:ea typeface="微軟正黑體" panose="020B0604030504040204" pitchFamily="34" charset="-120"/>
                        </a:rPr>
                        <a:t>、履約管理</a:t>
                      </a:r>
                      <a:endParaRPr lang="en-US" altLang="zh-TW" sz="2000" b="1" kern="100" dirty="0">
                        <a:solidFill>
                          <a:srgbClr val="006600"/>
                        </a:solidFill>
                        <a:effectLst/>
                        <a:latin typeface="微軟正黑體" panose="020B0604030504040204" pitchFamily="34" charset="-120"/>
                        <a:ea typeface="微軟正黑體" panose="020B0604030504040204" pitchFamily="34" charset="-120"/>
                      </a:endParaRPr>
                    </a:p>
                    <a:p>
                      <a:pPr algn="ctr">
                        <a:spcAft>
                          <a:spcPts val="0"/>
                        </a:spcAft>
                      </a:pPr>
                      <a:r>
                        <a:rPr lang="zh-TW" altLang="en-US" sz="2000" b="1" kern="100" dirty="0">
                          <a:solidFill>
                            <a:srgbClr val="006600"/>
                          </a:solidFill>
                          <a:effectLst/>
                          <a:latin typeface="微軟正黑體" panose="020B0604030504040204" pitchFamily="34" charset="-120"/>
                          <a:ea typeface="微軟正黑體" panose="020B0604030504040204" pitchFamily="34" charset="-120"/>
                        </a:rPr>
                        <a:t>、驗收</a:t>
                      </a:r>
                      <a:r>
                        <a:rPr lang="zh-TW" sz="2000" b="1" kern="100" dirty="0">
                          <a:solidFill>
                            <a:srgbClr val="006600"/>
                          </a:solidFill>
                          <a:effectLst/>
                          <a:latin typeface="微軟正黑體" panose="020B0604030504040204" pitchFamily="34" charset="-120"/>
                          <a:ea typeface="微軟正黑體" panose="020B0604030504040204" pitchFamily="34" charset="-120"/>
                        </a:rPr>
                        <a:t>階段</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0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a:t>
                      </a:r>
                      <a:r>
                        <a:rPr lang="zh-TW" altLang="en-US" sz="1600" b="1" kern="100" dirty="0">
                          <a:solidFill>
                            <a:srgbClr val="000099"/>
                          </a:solidFill>
                          <a:effectLst/>
                          <a:latin typeface="微軟正黑體" panose="020B0604030504040204" pitchFamily="34" charset="-120"/>
                          <a:ea typeface="微軟正黑體" panose="020B0604030504040204" pitchFamily="34" charset="-120"/>
                        </a:rPr>
                        <a:t>六</a:t>
                      </a:r>
                      <a:r>
                        <a:rPr lang="zh-TW" sz="1600" b="1" kern="100" dirty="0">
                          <a:solidFill>
                            <a:srgbClr val="000099"/>
                          </a:solidFill>
                          <a:effectLst/>
                          <a:latin typeface="微軟正黑體" panose="020B0604030504040204" pitchFamily="34" charset="-120"/>
                          <a:ea typeface="微軟正黑體" panose="020B0604030504040204" pitchFamily="34" charset="-120"/>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rtl="0" eaLnBrk="1" latinLnBrk="0" hangingPunct="1">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誤以為公告金額十分之一以下之工程或勞務採購，不適用不得轉包之規定</a:t>
                      </a:r>
                      <a:r>
                        <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rtl="0" eaLnBrk="1" latinLnBrk="0" hangingPunct="1">
                        <a:lnSpc>
                          <a:spcPts val="2400"/>
                        </a:lnSpc>
                        <a:spcAft>
                          <a:spcPts val="0"/>
                        </a:spcAft>
                      </a:pPr>
                      <a:r>
                        <a:rPr kumimoji="0" lang="zh-TW" altLang="en-US" sz="2000" b="1" kern="100" dirty="0">
                          <a:solidFill>
                            <a:srgbClr val="006600"/>
                          </a:solidFill>
                          <a:effectLst/>
                          <a:latin typeface="微軟正黑體" panose="020B0604030504040204" pitchFamily="34" charset="-120"/>
                          <a:ea typeface="微軟正黑體" panose="020B0604030504040204" pitchFamily="34" charset="-120"/>
                          <a:cs typeface="+mn-cs"/>
                        </a:rPr>
                        <a:t>本</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法第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65</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13275">
                <a:tc vMerge="1">
                  <a:txBody>
                    <a:bodyPr/>
                    <a:lstStyle/>
                    <a:p>
                      <a:endParaRPr lang="zh-TW" altLang="en-US"/>
                    </a:p>
                  </a:txBody>
                  <a:tcPr/>
                </a:tc>
                <a:tc>
                  <a:txBody>
                    <a:bodyPr/>
                    <a:lstStyle/>
                    <a:p>
                      <a:pPr algn="just">
                        <a:lnSpc>
                          <a:spcPts val="20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a:t>
                      </a:r>
                      <a:r>
                        <a:rPr lang="zh-TW" altLang="en-US" sz="1600" b="1" kern="100" dirty="0">
                          <a:solidFill>
                            <a:srgbClr val="000099"/>
                          </a:solidFill>
                          <a:effectLst/>
                          <a:latin typeface="微軟正黑體" panose="020B0604030504040204" pitchFamily="34" charset="-120"/>
                          <a:ea typeface="微軟正黑體" panose="020B0604030504040204" pitchFamily="34" charset="-120"/>
                        </a:rPr>
                        <a:t>七</a:t>
                      </a:r>
                      <a:r>
                        <a:rPr lang="zh-TW" sz="1600" b="1" kern="100" dirty="0">
                          <a:solidFill>
                            <a:srgbClr val="000099"/>
                          </a:solidFill>
                          <a:effectLst/>
                          <a:latin typeface="微軟正黑體" panose="020B0604030504040204" pitchFamily="34" charset="-120"/>
                          <a:ea typeface="微軟正黑體" panose="020B0604030504040204" pitchFamily="34" charset="-120"/>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公告金額十分之一以下工程、財物採購之驗收，雖可免辦理現場查驗，卻未由承辦採購單位備具書面憑證採書面驗收</a:t>
                      </a:r>
                      <a:r>
                        <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rtl="0" eaLnBrk="1" latinLnBrk="0" hangingPunct="1">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本法施行細則第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90</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1</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項</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75517">
                <a:tc vMerge="1">
                  <a:txBody>
                    <a:bodyPr/>
                    <a:lstStyle/>
                    <a:p>
                      <a:endParaRPr lang="zh-TW" altLang="en-US"/>
                    </a:p>
                  </a:txBody>
                  <a:tcPr/>
                </a:tc>
                <a:tc>
                  <a:txBody>
                    <a:bodyPr/>
                    <a:lstStyle/>
                    <a:p>
                      <a:pPr algn="just">
                        <a:lnSpc>
                          <a:spcPts val="20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a:t>
                      </a:r>
                      <a:r>
                        <a:rPr lang="zh-TW" altLang="en-US" sz="1600" b="1" kern="100" dirty="0">
                          <a:solidFill>
                            <a:srgbClr val="000099"/>
                          </a:solidFill>
                          <a:effectLst/>
                          <a:latin typeface="微軟正黑體" panose="020B0604030504040204" pitchFamily="34" charset="-120"/>
                          <a:ea typeface="微軟正黑體" panose="020B0604030504040204" pitchFamily="34" charset="-120"/>
                        </a:rPr>
                        <a:t>八</a:t>
                      </a:r>
                      <a:r>
                        <a:rPr lang="zh-TW" sz="1600" b="1" kern="100" dirty="0">
                          <a:solidFill>
                            <a:srgbClr val="000099"/>
                          </a:solidFill>
                          <a:effectLst/>
                          <a:latin typeface="微軟正黑體" panose="020B0604030504040204" pitchFamily="34" charset="-120"/>
                          <a:ea typeface="微軟正黑體" panose="020B0604030504040204" pitchFamily="34" charset="-120"/>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誤以為利用共同供應契約辦理公告金額十分之一以下之採購，無需辦理驗收。</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本法第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71</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條、本法施行細則第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90</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42229">
                <a:tc vMerge="1">
                  <a:txBody>
                    <a:bodyPr/>
                    <a:lstStyle/>
                    <a:p>
                      <a:endParaRPr lang="zh-TW" altLang="en-US"/>
                    </a:p>
                  </a:txBody>
                  <a:tcPr/>
                </a:tc>
                <a:tc>
                  <a:txBody>
                    <a:bodyPr/>
                    <a:lstStyle/>
                    <a:p>
                      <a:pPr algn="just">
                        <a:lnSpc>
                          <a:spcPts val="20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a:t>
                      </a:r>
                      <a:r>
                        <a:rPr lang="zh-TW" altLang="en-US" sz="1600" b="1" kern="100" dirty="0">
                          <a:solidFill>
                            <a:srgbClr val="000099"/>
                          </a:solidFill>
                          <a:effectLst/>
                          <a:latin typeface="微軟正黑體" panose="020B0604030504040204" pitchFamily="34" charset="-120"/>
                          <a:ea typeface="微軟正黑體" panose="020B0604030504040204" pitchFamily="34" charset="-120"/>
                        </a:rPr>
                        <a:t>九</a:t>
                      </a:r>
                      <a:r>
                        <a:rPr lang="zh-TW" sz="1600" b="1" kern="100" dirty="0">
                          <a:solidFill>
                            <a:srgbClr val="000099"/>
                          </a:solidFill>
                          <a:effectLst/>
                          <a:latin typeface="微軟正黑體" panose="020B0604030504040204" pitchFamily="34" charset="-120"/>
                          <a:ea typeface="微軟正黑體" panose="020B0604030504040204" pitchFamily="34" charset="-120"/>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rtl="0" eaLnBrk="1" latinLnBrk="0" hangingPunct="1">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誤以為公告金額十分之一以下之採購不適用本法第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101</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本法第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101</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96288">
                <a:tc vMerge="1">
                  <a:txBody>
                    <a:bodyPr/>
                    <a:lstStyle/>
                    <a:p>
                      <a:endParaRPr lang="zh-TW" altLang="en-US"/>
                    </a:p>
                  </a:txBody>
                  <a:tcPr/>
                </a:tc>
                <a:tc>
                  <a:txBody>
                    <a:bodyPr/>
                    <a:lstStyle/>
                    <a:p>
                      <a:pPr algn="just">
                        <a:lnSpc>
                          <a:spcPts val="2000"/>
                        </a:lnSpc>
                        <a:spcAft>
                          <a:spcPts val="0"/>
                        </a:spcAft>
                      </a:pPr>
                      <a:r>
                        <a:rPr lang="zh-TW" sz="1600" b="1" kern="100" dirty="0">
                          <a:solidFill>
                            <a:srgbClr val="000099"/>
                          </a:solidFill>
                          <a:effectLst/>
                          <a:latin typeface="微軟正黑體" panose="020B0604030504040204" pitchFamily="34" charset="-120"/>
                          <a:ea typeface="微軟正黑體" panose="020B0604030504040204" pitchFamily="34" charset="-120"/>
                        </a:rPr>
                        <a:t>（</a:t>
                      </a:r>
                      <a:r>
                        <a:rPr lang="zh-TW" altLang="en-US" sz="1600" b="1" kern="100" dirty="0">
                          <a:solidFill>
                            <a:srgbClr val="000099"/>
                          </a:solidFill>
                          <a:effectLst/>
                          <a:latin typeface="微軟正黑體" panose="020B0604030504040204" pitchFamily="34" charset="-120"/>
                          <a:ea typeface="微軟正黑體" panose="020B0604030504040204" pitchFamily="34" charset="-120"/>
                        </a:rPr>
                        <a:t>十</a:t>
                      </a:r>
                      <a:r>
                        <a:rPr lang="zh-TW" sz="1600" b="1" kern="100" dirty="0">
                          <a:solidFill>
                            <a:srgbClr val="000099"/>
                          </a:solidFill>
                          <a:effectLst/>
                          <a:latin typeface="微軟正黑體" panose="020B0604030504040204" pitchFamily="34" charset="-120"/>
                          <a:ea typeface="微軟正黑體" panose="020B0604030504040204" pitchFamily="34" charset="-120"/>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rtl="0" eaLnBrk="1" latinLnBrk="0" hangingPunct="1">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誤以為公告金額十分之一以下之採購不適用本法第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103</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a:t>
                      </a:r>
                      <a:r>
                        <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本法第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103</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88452" name="文字方塊 1"/>
          <p:cNvSpPr txBox="1">
            <a:spLocks noChangeArrowheads="1"/>
          </p:cNvSpPr>
          <p:nvPr/>
        </p:nvSpPr>
        <p:spPr bwMode="auto">
          <a:xfrm>
            <a:off x="4648200" y="311150"/>
            <a:ext cx="434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r>
              <a:rPr lang="en-US" altLang="zh-TW" sz="1800" b="1">
                <a:solidFill>
                  <a:srgbClr val="660033"/>
                </a:solidFill>
                <a:latin typeface="Times New Roman" panose="02020603050405020304" pitchFamily="18" charset="0"/>
                <a:cs typeface="Times New Roman" panose="02020603050405020304" pitchFamily="18" charset="0"/>
              </a:rPr>
              <a:t>108.12.3</a:t>
            </a:r>
            <a:r>
              <a:rPr lang="zh-TW" altLang="en-US" sz="1800" b="1">
                <a:solidFill>
                  <a:srgbClr val="660033"/>
                </a:solidFill>
                <a:latin typeface="Times New Roman" panose="02020603050405020304" pitchFamily="18" charset="0"/>
                <a:cs typeface="Times New Roman" panose="02020603050405020304" pitchFamily="18" charset="0"/>
              </a:rPr>
              <a:t>工程企字第</a:t>
            </a:r>
            <a:r>
              <a:rPr lang="en-US" altLang="zh-TW" sz="1800" b="1">
                <a:solidFill>
                  <a:srgbClr val="660033"/>
                </a:solidFill>
                <a:latin typeface="Times New Roman" panose="02020603050405020304" pitchFamily="18" charset="0"/>
                <a:cs typeface="Times New Roman" panose="02020603050405020304" pitchFamily="18" charset="0"/>
              </a:rPr>
              <a:t>1080101027</a:t>
            </a:r>
            <a:r>
              <a:rPr lang="zh-TW" altLang="en-US" sz="1800" b="1">
                <a:solidFill>
                  <a:srgbClr val="660033"/>
                </a:solidFill>
                <a:latin typeface="Times New Roman" panose="02020603050405020304" pitchFamily="18" charset="0"/>
                <a:cs typeface="Times New Roman" panose="02020603050405020304" pitchFamily="18" charset="0"/>
              </a:rPr>
              <a:t>號函修正</a:t>
            </a:r>
          </a:p>
        </p:txBody>
      </p:sp>
    </p:spTree>
    <p:extLst>
      <p:ext uri="{BB962C8B-B14F-4D97-AF65-F5344CB8AC3E}">
        <p14:creationId xmlns:p14="http://schemas.microsoft.com/office/powerpoint/2010/main" val="25388955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89442" name="投影片編號版面配置區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fld id="{CC37D3F4-4AD8-429A-A06C-217D83A17A0E}" type="slidenum">
              <a:rPr lang="zh-TW" altLang="en-US" sz="1200" smtClean="0">
                <a:solidFill>
                  <a:srgbClr val="D38E27"/>
                </a:solidFill>
                <a:latin typeface="Times New Roman" panose="02020603050405020304" pitchFamily="18" charset="0"/>
              </a:rPr>
              <a:pPr eaLnBrk="1" hangingPunct="1">
                <a:spcBef>
                  <a:spcPct val="0"/>
                </a:spcBef>
                <a:buClrTx/>
                <a:buSzTx/>
                <a:buFontTx/>
                <a:buNone/>
                <a:defRPr/>
              </a:pPr>
              <a:t>29</a:t>
            </a:fld>
            <a:endParaRPr lang="en-US" altLang="zh-TW" sz="1200">
              <a:solidFill>
                <a:srgbClr val="D38E27"/>
              </a:solidFill>
              <a:latin typeface="Times New Roman" panose="02020603050405020304" pitchFamily="18" charset="0"/>
            </a:endParaRPr>
          </a:p>
        </p:txBody>
      </p:sp>
      <p:sp>
        <p:nvSpPr>
          <p:cNvPr id="7" name="Rectangle 2"/>
          <p:cNvSpPr>
            <a:spLocks noGrp="1" noChangeArrowheads="1"/>
          </p:cNvSpPr>
          <p:nvPr>
            <p:ph type="title"/>
          </p:nvPr>
        </p:nvSpPr>
        <p:spPr>
          <a:xfrm>
            <a:off x="179512" y="333375"/>
            <a:ext cx="4608512" cy="695325"/>
          </a:xfrm>
        </p:spPr>
        <p:txBody>
          <a:bodyPr/>
          <a:lstStyle/>
          <a:p>
            <a:pPr eaLnBrk="1" fontAlgn="auto" hangingPunct="1">
              <a:spcAft>
                <a:spcPts val="0"/>
              </a:spcAft>
              <a:defRPr/>
            </a:pPr>
            <a:r>
              <a:rPr kumimoji="1" lang="zh-TW" altLang="en-US" sz="2800" b="1" dirty="0">
                <a:solidFill>
                  <a:srgbClr val="003399"/>
                </a:solidFill>
                <a:effectLst/>
                <a:latin typeface="+mj-ea"/>
              </a:rPr>
              <a:t>小額採購常見錯誤態樣 </a:t>
            </a:r>
            <a:r>
              <a:rPr kumimoji="1" lang="en-US" altLang="zh-TW" sz="2200" b="1" dirty="0">
                <a:solidFill>
                  <a:srgbClr val="0000FF"/>
                </a:solidFill>
                <a:effectLst/>
                <a:latin typeface="+mj-ea"/>
              </a:rPr>
              <a:t>(4/4)</a:t>
            </a:r>
          </a:p>
        </p:txBody>
      </p:sp>
      <p:graphicFrame>
        <p:nvGraphicFramePr>
          <p:cNvPr id="5" name="表格 4"/>
          <p:cNvGraphicFramePr>
            <a:graphicFrameLocks noGrp="1"/>
          </p:cNvGraphicFramePr>
          <p:nvPr/>
        </p:nvGraphicFramePr>
        <p:xfrm>
          <a:off x="395288" y="1436688"/>
          <a:ext cx="8424862" cy="4267200"/>
        </p:xfrm>
        <a:graphic>
          <a:graphicData uri="http://schemas.openxmlformats.org/drawingml/2006/table">
            <a:tbl>
              <a:tblPr/>
              <a:tblGrid>
                <a:gridCol w="504052">
                  <a:extLst>
                    <a:ext uri="{9D8B030D-6E8A-4147-A177-3AD203B41FA5}">
                      <a16:colId xmlns:a16="http://schemas.microsoft.com/office/drawing/2014/main" val="20000"/>
                    </a:ext>
                  </a:extLst>
                </a:gridCol>
                <a:gridCol w="864089">
                  <a:extLst>
                    <a:ext uri="{9D8B030D-6E8A-4147-A177-3AD203B41FA5}">
                      <a16:colId xmlns:a16="http://schemas.microsoft.com/office/drawing/2014/main" val="20001"/>
                    </a:ext>
                  </a:extLst>
                </a:gridCol>
                <a:gridCol w="4464456">
                  <a:extLst>
                    <a:ext uri="{9D8B030D-6E8A-4147-A177-3AD203B41FA5}">
                      <a16:colId xmlns:a16="http://schemas.microsoft.com/office/drawing/2014/main" val="20002"/>
                    </a:ext>
                  </a:extLst>
                </a:gridCol>
                <a:gridCol w="2592265">
                  <a:extLst>
                    <a:ext uri="{9D8B030D-6E8A-4147-A177-3AD203B41FA5}">
                      <a16:colId xmlns:a16="http://schemas.microsoft.com/office/drawing/2014/main" val="20003"/>
                    </a:ext>
                  </a:extLst>
                </a:gridCol>
              </a:tblGrid>
              <a:tr h="112717">
                <a:tc gridSpan="2">
                  <a:txBody>
                    <a:bodyPr/>
                    <a:lstStyle/>
                    <a:p>
                      <a:pPr algn="ctr">
                        <a:spcAft>
                          <a:spcPts val="0"/>
                        </a:spcAft>
                      </a:pPr>
                      <a:r>
                        <a:rPr lang="zh-TW" sz="2000" b="1" kern="100" dirty="0">
                          <a:solidFill>
                            <a:srgbClr val="0000FF"/>
                          </a:solidFill>
                          <a:effectLst/>
                          <a:latin typeface="微軟正黑體" panose="020B0604030504040204" pitchFamily="34" charset="-120"/>
                          <a:ea typeface="微軟正黑體" panose="020B0604030504040204" pitchFamily="34" charset="-120"/>
                        </a:rPr>
                        <a:t>類別序號</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lang="zh-TW" sz="2000" b="1" kern="100" dirty="0">
                          <a:solidFill>
                            <a:srgbClr val="0000FF"/>
                          </a:solidFill>
                          <a:effectLst/>
                          <a:latin typeface="微軟正黑體" panose="020B0604030504040204" pitchFamily="34" charset="-120"/>
                          <a:ea typeface="微軟正黑體" panose="020B0604030504040204" pitchFamily="34" charset="-120"/>
                        </a:rPr>
                        <a:t>常見誤解或錯誤態樣</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2000" b="1" kern="100" dirty="0">
                          <a:solidFill>
                            <a:srgbClr val="0000FF"/>
                          </a:solidFill>
                          <a:effectLst/>
                          <a:latin typeface="微軟正黑體" panose="020B0604030504040204" pitchFamily="34" charset="-120"/>
                          <a:ea typeface="微軟正黑體" panose="020B0604030504040204" pitchFamily="34" charset="-120"/>
                        </a:rPr>
                        <a:t>相關規定或正確措施</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66321">
                <a:tc rowSpan="2">
                  <a:txBody>
                    <a:bodyPr/>
                    <a:lstStyle/>
                    <a:p>
                      <a:pPr algn="ctr">
                        <a:spcAft>
                          <a:spcPts val="0"/>
                        </a:spcAft>
                      </a:pPr>
                      <a:r>
                        <a:rPr lang="zh-TW" altLang="en-US" sz="2000" b="1" kern="100" dirty="0">
                          <a:solidFill>
                            <a:srgbClr val="006600"/>
                          </a:solidFill>
                          <a:effectLst/>
                          <a:latin typeface="微軟正黑體" panose="020B0604030504040204" pitchFamily="34" charset="-120"/>
                          <a:ea typeface="微軟正黑體" panose="020B0604030504040204" pitchFamily="34" charset="-120"/>
                        </a:rPr>
                        <a:t>二</a:t>
                      </a:r>
                      <a:r>
                        <a:rPr lang="zh-TW" sz="2000" b="1" kern="100" dirty="0">
                          <a:solidFill>
                            <a:srgbClr val="006600"/>
                          </a:solidFill>
                          <a:effectLst/>
                          <a:latin typeface="微軟正黑體" panose="020B0604030504040204" pitchFamily="34" charset="-120"/>
                          <a:ea typeface="微軟正黑體" panose="020B0604030504040204" pitchFamily="34" charset="-120"/>
                        </a:rPr>
                        <a:t>、</a:t>
                      </a:r>
                      <a:r>
                        <a:rPr lang="zh-TW" altLang="en-US" sz="2000" b="1" kern="100" dirty="0">
                          <a:solidFill>
                            <a:srgbClr val="006600"/>
                          </a:solidFill>
                          <a:effectLst/>
                          <a:latin typeface="微軟正黑體" panose="020B0604030504040204" pitchFamily="34" charset="-120"/>
                          <a:ea typeface="微軟正黑體" panose="020B0604030504040204" pitchFamily="34" charset="-120"/>
                        </a:rPr>
                        <a:t>採購</a:t>
                      </a:r>
                      <a:endParaRPr lang="en-US" altLang="zh-TW" sz="2000" b="1" kern="100" dirty="0">
                        <a:solidFill>
                          <a:srgbClr val="006600"/>
                        </a:solidFill>
                        <a:effectLst/>
                        <a:latin typeface="微軟正黑體" panose="020B0604030504040204" pitchFamily="34" charset="-120"/>
                        <a:ea typeface="微軟正黑體" panose="020B0604030504040204" pitchFamily="34" charset="-120"/>
                      </a:endParaRPr>
                    </a:p>
                    <a:p>
                      <a:pPr algn="ctr">
                        <a:spcAft>
                          <a:spcPts val="0"/>
                        </a:spcAft>
                      </a:pPr>
                      <a:r>
                        <a:rPr lang="zh-TW" altLang="en-US" sz="2000" b="1" kern="100" dirty="0">
                          <a:solidFill>
                            <a:srgbClr val="006600"/>
                          </a:solidFill>
                          <a:effectLst/>
                          <a:latin typeface="微軟正黑體" panose="020B0604030504040204" pitchFamily="34" charset="-120"/>
                          <a:ea typeface="微軟正黑體" panose="020B0604030504040204" pitchFamily="34" charset="-120"/>
                        </a:rPr>
                        <a:t>、履約管理</a:t>
                      </a:r>
                      <a:endParaRPr lang="en-US" altLang="zh-TW" sz="2000" b="1" kern="100" dirty="0">
                        <a:solidFill>
                          <a:srgbClr val="006600"/>
                        </a:solidFill>
                        <a:effectLst/>
                        <a:latin typeface="微軟正黑體" panose="020B0604030504040204" pitchFamily="34" charset="-120"/>
                        <a:ea typeface="微軟正黑體" panose="020B0604030504040204" pitchFamily="34" charset="-120"/>
                      </a:endParaRPr>
                    </a:p>
                    <a:p>
                      <a:pPr algn="ctr">
                        <a:spcAft>
                          <a:spcPts val="0"/>
                        </a:spcAft>
                      </a:pPr>
                      <a:r>
                        <a:rPr lang="zh-TW" altLang="en-US" sz="2000" b="1" kern="100" dirty="0">
                          <a:solidFill>
                            <a:srgbClr val="006600"/>
                          </a:solidFill>
                          <a:effectLst/>
                          <a:latin typeface="微軟正黑體" panose="020B0604030504040204" pitchFamily="34" charset="-120"/>
                          <a:ea typeface="微軟正黑體" panose="020B0604030504040204" pitchFamily="34" charset="-120"/>
                        </a:rPr>
                        <a:t>、驗收</a:t>
                      </a:r>
                      <a:r>
                        <a:rPr lang="zh-TW" sz="2000" b="1" kern="100" dirty="0">
                          <a:solidFill>
                            <a:srgbClr val="006600"/>
                          </a:solidFill>
                          <a:effectLst/>
                          <a:latin typeface="微軟正黑體" panose="020B0604030504040204" pitchFamily="34" charset="-120"/>
                          <a:ea typeface="微軟正黑體" panose="020B0604030504040204" pitchFamily="34" charset="-120"/>
                        </a:rPr>
                        <a:t>階段</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000"/>
                        </a:lnSpc>
                        <a:spcAft>
                          <a:spcPts val="0"/>
                        </a:spcAft>
                      </a:pPr>
                      <a:r>
                        <a:rPr lang="en-US" altLang="zh-TW" sz="1600" b="1" kern="100" dirty="0">
                          <a:solidFill>
                            <a:srgbClr val="000099"/>
                          </a:solidFill>
                          <a:effectLst/>
                          <a:latin typeface="微軟正黑體" panose="020B0604030504040204" pitchFamily="34" charset="-120"/>
                          <a:ea typeface="微軟正黑體" panose="020B0604030504040204" pitchFamily="34" charset="-120"/>
                        </a:rPr>
                        <a:t>(</a:t>
                      </a:r>
                      <a:r>
                        <a:rPr lang="zh-TW" altLang="en-US" sz="1600" b="1" kern="100" dirty="0">
                          <a:solidFill>
                            <a:srgbClr val="000099"/>
                          </a:solidFill>
                          <a:effectLst/>
                          <a:latin typeface="微軟正黑體" panose="020B0604030504040204" pitchFamily="34" charset="-120"/>
                          <a:ea typeface="微軟正黑體" panose="020B0604030504040204" pitchFamily="34" charset="-120"/>
                        </a:rPr>
                        <a:t>十一</a:t>
                      </a:r>
                      <a:r>
                        <a:rPr lang="en-US" altLang="zh-TW" sz="1600" b="1" kern="100" dirty="0">
                          <a:solidFill>
                            <a:srgbClr val="000099"/>
                          </a:solidFill>
                          <a:effectLst/>
                          <a:latin typeface="微軟正黑體" panose="020B0604030504040204" pitchFamily="34" charset="-120"/>
                          <a:ea typeface="微軟正黑體" panose="020B0604030504040204" pitchFamily="34" charset="-120"/>
                        </a:rPr>
                        <a:t>)</a:t>
                      </a:r>
                      <a:endParaRPr lang="zh-TW" altLang="zh-TW" sz="1600" b="1" kern="100" dirty="0">
                        <a:solidFill>
                          <a:srgbClr val="000099"/>
                        </a:solidFill>
                        <a:effectLst/>
                        <a:latin typeface="微軟正黑體" panose="020B0604030504040204" pitchFamily="34" charset="-120"/>
                        <a:ea typeface="微軟正黑體" panose="020B0604030504040204" pitchFamily="34" charset="-120"/>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rtl="0" eaLnBrk="1" latinLnBrk="0" hangingPunct="1">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洽共同供應契約廠商訂購產品並附加採購該共同供應契約產品以外之項目，附加採購金額逾公告金額十分之一，或所附加採購之項目非屬訂購產品之相關配備或勞務</a:t>
                      </a:r>
                      <a:r>
                        <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rPr>
                        <a:t>。</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rtl="0" eaLnBrk="1" latinLnBrk="0" hangingPunct="1">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本法第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6</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1</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項、中央機關未達公告金額採購招標辦法第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6</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43870">
                <a:tc vMerge="1">
                  <a:txBody>
                    <a:bodyPr/>
                    <a:lstStyle/>
                    <a:p>
                      <a:endParaRPr lang="zh-TW" altLang="en-US"/>
                    </a:p>
                  </a:txBody>
                  <a:tcPr/>
                </a:tc>
                <a:tc>
                  <a:txBody>
                    <a:bodyPr/>
                    <a:lstStyle/>
                    <a:p>
                      <a:pPr algn="just">
                        <a:lnSpc>
                          <a:spcPts val="2000"/>
                        </a:lnSpc>
                        <a:spcAft>
                          <a:spcPts val="0"/>
                        </a:spcAft>
                      </a:pPr>
                      <a:r>
                        <a:rPr kumimoji="0" lang="en-US" altLang="zh-TW" sz="1600" b="1" kern="100" dirty="0">
                          <a:solidFill>
                            <a:srgbClr val="000099"/>
                          </a:solidFill>
                          <a:effectLst/>
                          <a:latin typeface="微軟正黑體" panose="020B0604030504040204" pitchFamily="34" charset="-120"/>
                          <a:ea typeface="微軟正黑體" panose="020B0604030504040204" pitchFamily="34" charset="-120"/>
                          <a:cs typeface="+mn-cs"/>
                        </a:rPr>
                        <a:t>(</a:t>
                      </a:r>
                      <a:r>
                        <a:rPr kumimoji="0" lang="zh-TW" altLang="en-US" sz="1600" b="1" kern="100" dirty="0">
                          <a:solidFill>
                            <a:srgbClr val="000099"/>
                          </a:solidFill>
                          <a:effectLst/>
                          <a:latin typeface="微軟正黑體" panose="020B0604030504040204" pitchFamily="34" charset="-120"/>
                          <a:ea typeface="微軟正黑體" panose="020B0604030504040204" pitchFamily="34" charset="-120"/>
                          <a:cs typeface="+mn-cs"/>
                        </a:rPr>
                        <a:t>十二</a:t>
                      </a:r>
                      <a:r>
                        <a:rPr kumimoji="0" lang="en-US" altLang="zh-TW" sz="1600" b="1" kern="100" dirty="0">
                          <a:solidFill>
                            <a:srgbClr val="000099"/>
                          </a:solidFill>
                          <a:effectLst/>
                          <a:latin typeface="微軟正黑體" panose="020B0604030504040204" pitchFamily="34" charset="-120"/>
                          <a:ea typeface="微軟正黑體" panose="020B0604030504040204" pitchFamily="34" charset="-120"/>
                          <a:cs typeface="+mn-cs"/>
                        </a:rPr>
                        <a:t>)</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rtl="0" eaLnBrk="1" latinLnBrk="0" hangingPunct="1">
                        <a:lnSpc>
                          <a:spcPts val="2400"/>
                        </a:lnSpc>
                        <a:spcAft>
                          <a:spcPts val="0"/>
                        </a:spcAft>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機關內部請購、廠商履約、驗收、經費核銷之過程未落實控管。例如依廠商提供之統一發票</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或收據</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辦理書面驗收者，驗收人員未進一步確認廠商是否確實履約及其提供之統一發票</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或收據</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內容是否屬實。</a:t>
                      </a:r>
                      <a:endParaRPr kumimoji="0" lang="zh-TW" sz="2000" b="1" kern="100" dirty="0">
                        <a:solidFill>
                          <a:srgbClr val="006600"/>
                        </a:solidFill>
                        <a:effectLst/>
                        <a:latin typeface="微軟正黑體" panose="020B0604030504040204" pitchFamily="34" charset="-120"/>
                        <a:ea typeface="微軟正黑體" panose="020B0604030504040204" pitchFamily="34" charset="-120"/>
                        <a:cs typeface="+mn-cs"/>
                      </a:endParaRP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pP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採購人員倫理準則第</a:t>
                      </a:r>
                      <a:r>
                        <a:rPr kumimoji="0" lang="en-US" altLang="zh-TW" sz="2000" b="1" kern="100" dirty="0">
                          <a:solidFill>
                            <a:srgbClr val="006600"/>
                          </a:solidFill>
                          <a:effectLst/>
                          <a:latin typeface="微軟正黑體" panose="020B0604030504040204" pitchFamily="34" charset="-120"/>
                          <a:ea typeface="微軟正黑體" panose="020B0604030504040204" pitchFamily="34" charset="-120"/>
                          <a:cs typeface="+mn-cs"/>
                        </a:rPr>
                        <a:t>7</a:t>
                      </a:r>
                      <a:r>
                        <a:rPr kumimoji="0" lang="zh-TW" altLang="zh-TW" sz="2000" b="1" kern="100" dirty="0">
                          <a:solidFill>
                            <a:srgbClr val="006600"/>
                          </a:solidFill>
                          <a:effectLst/>
                          <a:latin typeface="微軟正黑體" panose="020B0604030504040204" pitchFamily="34" charset="-120"/>
                          <a:ea typeface="微軟正黑體" panose="020B0604030504040204" pitchFamily="34" charset="-120"/>
                          <a:cs typeface="+mn-cs"/>
                        </a:rPr>
                        <a:t>條</a:t>
                      </a:r>
                    </a:p>
                  </a:txBody>
                  <a:tcPr marL="11875" marR="11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89464" name="文字方塊 1"/>
          <p:cNvSpPr txBox="1">
            <a:spLocks noChangeArrowheads="1"/>
          </p:cNvSpPr>
          <p:nvPr/>
        </p:nvSpPr>
        <p:spPr bwMode="auto">
          <a:xfrm>
            <a:off x="4648200" y="311150"/>
            <a:ext cx="434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r>
              <a:rPr lang="en-US" altLang="zh-TW" sz="1800" b="1">
                <a:solidFill>
                  <a:srgbClr val="660033"/>
                </a:solidFill>
                <a:latin typeface="Times New Roman" panose="02020603050405020304" pitchFamily="18" charset="0"/>
                <a:cs typeface="Times New Roman" panose="02020603050405020304" pitchFamily="18" charset="0"/>
              </a:rPr>
              <a:t>108.12.3</a:t>
            </a:r>
            <a:r>
              <a:rPr lang="zh-TW" altLang="en-US" sz="1800" b="1">
                <a:solidFill>
                  <a:srgbClr val="660033"/>
                </a:solidFill>
                <a:latin typeface="Times New Roman" panose="02020603050405020304" pitchFamily="18" charset="0"/>
                <a:cs typeface="Times New Roman" panose="02020603050405020304" pitchFamily="18" charset="0"/>
              </a:rPr>
              <a:t>工程企字第</a:t>
            </a:r>
            <a:r>
              <a:rPr lang="en-US" altLang="zh-TW" sz="1800" b="1">
                <a:solidFill>
                  <a:srgbClr val="660033"/>
                </a:solidFill>
                <a:latin typeface="Times New Roman" panose="02020603050405020304" pitchFamily="18" charset="0"/>
                <a:cs typeface="Times New Roman" panose="02020603050405020304" pitchFamily="18" charset="0"/>
              </a:rPr>
              <a:t>1080101027</a:t>
            </a:r>
            <a:r>
              <a:rPr lang="zh-TW" altLang="en-US" sz="1800" b="1">
                <a:solidFill>
                  <a:srgbClr val="660033"/>
                </a:solidFill>
                <a:latin typeface="Times New Roman" panose="02020603050405020304" pitchFamily="18" charset="0"/>
                <a:cs typeface="Times New Roman" panose="02020603050405020304" pitchFamily="18" charset="0"/>
              </a:rPr>
              <a:t>號函修正</a:t>
            </a:r>
          </a:p>
        </p:txBody>
      </p:sp>
    </p:spTree>
    <p:extLst>
      <p:ext uri="{BB962C8B-B14F-4D97-AF65-F5344CB8AC3E}">
        <p14:creationId xmlns:p14="http://schemas.microsoft.com/office/powerpoint/2010/main" val="1181660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1043608" y="116632"/>
            <a:ext cx="7416824" cy="6624736"/>
          </a:xfrm>
          <a:prstGeom prst="rect">
            <a:avLst/>
          </a:prstGeom>
        </p:spPr>
      </p:pic>
    </p:spTree>
    <p:extLst>
      <p:ext uri="{BB962C8B-B14F-4D97-AF65-F5344CB8AC3E}">
        <p14:creationId xmlns:p14="http://schemas.microsoft.com/office/powerpoint/2010/main" val="296653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30</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251520" y="116632"/>
            <a:ext cx="4176464" cy="936179"/>
          </a:xfrm>
          <a:prstGeom prst="horizontalScroll">
            <a:avLst/>
          </a:prstGeom>
          <a:blipFill>
            <a:blip r:embed="rId2"/>
            <a:tile tx="0" ty="0" sx="100000" sy="100000" flip="none" algn="tl"/>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C00000"/>
                </a:solidFill>
                <a:latin typeface="微軟正黑體" panose="020B0604030504040204" pitchFamily="34" charset="-120"/>
              </a:rPr>
              <a:t>案例</a:t>
            </a:r>
            <a:r>
              <a:rPr lang="en-US" altLang="zh-TW" sz="3000" b="1">
                <a:solidFill>
                  <a:srgbClr val="C00000"/>
                </a:solidFill>
                <a:latin typeface="微軟正黑體" panose="020B0604030504040204" pitchFamily="34" charset="-120"/>
              </a:rPr>
              <a:t>4</a:t>
            </a:r>
            <a:r>
              <a:rPr lang="zh-TW" altLang="en-US" sz="3000" b="1">
                <a:solidFill>
                  <a:srgbClr val="0000FF"/>
                </a:solidFill>
                <a:latin typeface="微軟正黑體" panose="020B0604030504040204" pitchFamily="34" charset="-120"/>
              </a:rPr>
              <a:t>：綠能我說了算</a:t>
            </a:r>
          </a:p>
        </p:txBody>
      </p:sp>
      <p:sp>
        <p:nvSpPr>
          <p:cNvPr id="6" name="Rectangle 9"/>
          <p:cNvSpPr>
            <a:spLocks noChangeArrowheads="1"/>
          </p:cNvSpPr>
          <p:nvPr/>
        </p:nvSpPr>
        <p:spPr bwMode="auto">
          <a:xfrm>
            <a:off x="395536" y="1052736"/>
            <a:ext cx="8596064"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lnSpc>
                <a:spcPts val="3200"/>
              </a:lnSpc>
              <a:buClr>
                <a:srgbClr val="C00000"/>
              </a:buClr>
              <a:buSzPct val="85000"/>
              <a:buFont typeface="Wingdings" panose="05000000000000000000" pitchFamily="2" charset="2"/>
              <a:buChar char="n"/>
            </a:pP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為甲機關首長</a:t>
            </a:r>
            <a:r>
              <a:rPr kumimoji="0" lang="zh-TW" altLang="en-US" sz="2800" b="1">
                <a:solidFill>
                  <a:srgbClr val="000099"/>
                </a:solidFill>
                <a:latin typeface="微軟正黑體" panose="020B0604030504040204" pitchFamily="34" charset="-120"/>
                <a:ea typeface="微軟正黑體" panose="020B0604030504040204" pitchFamily="34" charset="-120"/>
              </a:rPr>
              <a:t>，職權含括</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負責准駁</a:t>
            </a:r>
            <a:r>
              <a:rPr kumimoji="0" lang="zh-TW" altLang="en-US" sz="2800" b="1">
                <a:solidFill>
                  <a:srgbClr val="000099"/>
                </a:solidFill>
                <a:latin typeface="微軟正黑體" panose="020B0604030504040204" pitchFamily="34" charset="-120"/>
                <a:ea typeface="微軟正黑體" panose="020B0604030504040204" pitchFamily="34" charset="-120"/>
              </a:rPr>
              <a:t>主管機關移交代管之</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灌溉渠道上方架設太陽能光電發電系統的許可證</a:t>
            </a:r>
            <a:r>
              <a:rPr kumimoji="0" lang="zh-TW" altLang="en-US" sz="2800" b="1">
                <a:solidFill>
                  <a:srgbClr val="000099"/>
                </a:solidFill>
                <a:latin typeface="微軟正黑體" panose="020B0604030504040204" pitchFamily="34" charset="-120"/>
                <a:ea typeface="微軟正黑體" panose="020B0604030504040204" pitchFamily="34" charset="-120"/>
              </a:rPr>
              <a:t>，具備對於渠道用地使用權、水土保持計畫以及排水功能影響評估實質審核權與准駁權。</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B</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為</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配偶</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從事有關</a:t>
            </a:r>
            <a:r>
              <a:rPr kumimoji="0" lang="zh-TW" altLang="en-US" sz="2800" b="1">
                <a:solidFill>
                  <a:srgbClr val="000099"/>
                </a:solidFill>
                <a:latin typeface="微軟正黑體" panose="020B0604030504040204" pitchFamily="34" charset="-120"/>
                <a:ea typeface="微軟正黑體" panose="020B0604030504040204" pitchFamily="34" charset="-120"/>
              </a:rPr>
              <a:t>於</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綠能產業之諮詢顧問</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民間開發商均知悉</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B</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與</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關係緊密</a:t>
            </a:r>
            <a:r>
              <a:rPr kumimoji="0" lang="zh-TW" altLang="en-US" sz="2800" b="1">
                <a:solidFill>
                  <a:srgbClr val="000099"/>
                </a:solidFill>
                <a:latin typeface="微軟正黑體" panose="020B0604030504040204" pitchFamily="34" charset="-120"/>
                <a:ea typeface="微軟正黑體" panose="020B0604030504040204" pitchFamily="34" charset="-120"/>
              </a:rPr>
              <a:t>，具實質影響力。</a:t>
            </a:r>
          </a:p>
          <a:p>
            <a:pPr marL="457200" indent="-457200" algn="just">
              <a:lnSpc>
                <a:spcPts val="3200"/>
              </a:lnSpc>
              <a:buClr>
                <a:srgbClr val="C00000"/>
              </a:buClr>
              <a:buSzPct val="85000"/>
              <a:buFont typeface="Wingdings" panose="05000000000000000000" pitchFamily="2" charset="2"/>
              <a:buChar char="n"/>
            </a:pP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某日乙廠商因申請綠能設施案件屢遭甲機關退件</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乙廠商</a:t>
            </a:r>
            <a:r>
              <a:rPr kumimoji="0" lang="zh-TW" altLang="en-US" sz="2800" b="1">
                <a:solidFill>
                  <a:srgbClr val="000099"/>
                </a:solidFill>
                <a:latin typeface="微軟正黑體" panose="020B0604030504040204" pitchFamily="34" charset="-120"/>
                <a:ea typeface="微軟正黑體" panose="020B0604030504040204" pitchFamily="34" charset="-120"/>
              </a:rPr>
              <a:t>業務</a:t>
            </a:r>
            <a:r>
              <a:rPr kumimoji="0" lang="en-US" altLang="zh-TW" sz="2800" b="1">
                <a:solidFill>
                  <a:srgbClr val="000099"/>
                </a:solidFill>
                <a:latin typeface="微軟正黑體" panose="020B0604030504040204" pitchFamily="34" charset="-120"/>
                <a:ea typeface="微軟正黑體" panose="020B0604030504040204" pitchFamily="34" charset="-120"/>
              </a:rPr>
              <a:t>C</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輾轉與</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B</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接洽</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B</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知道後遂告知</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C</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只要資料合規定並支付現金</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560</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萬即可核發許可證</a:t>
            </a:r>
            <a:r>
              <a:rPr kumimoji="0" lang="zh-TW" altLang="en-US" sz="2800" b="1">
                <a:solidFill>
                  <a:srgbClr val="000099"/>
                </a:solidFill>
                <a:latin typeface="微軟正黑體" panose="020B0604030504040204" pitchFamily="34" charset="-120"/>
                <a:ea typeface="微軟正黑體" panose="020B0604030504040204" pitchFamily="34" charset="-120"/>
              </a:rPr>
              <a:t>。</a:t>
            </a:r>
          </a:p>
          <a:p>
            <a:pPr marL="457200" indent="-457200" algn="just">
              <a:lnSpc>
                <a:spcPts val="3200"/>
              </a:lnSpc>
              <a:buClr>
                <a:srgbClr val="C00000"/>
              </a:buClr>
              <a:buSzPct val="85000"/>
              <a:buFont typeface="Wingdings" panose="05000000000000000000" pitchFamily="2" charset="2"/>
              <a:buChar char="n"/>
            </a:pP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C</a:t>
            </a:r>
            <a:r>
              <a:rPr kumimoji="0" lang="zh-TW" altLang="en-US" sz="2800" b="1">
                <a:solidFill>
                  <a:srgbClr val="000099"/>
                </a:solidFill>
                <a:latin typeface="微軟正黑體" panose="020B0604030504040204" pitchFamily="34" charset="-120"/>
                <a:ea typeface="微軟正黑體" panose="020B0604030504040204" pitchFamily="34" charset="-120"/>
              </a:rPr>
              <a:t>依照指示</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支付現金予</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B</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後</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en-US" altLang="zh-TW" sz="2800" b="1">
                <a:solidFill>
                  <a:srgbClr val="000099"/>
                </a:solidFill>
                <a:latin typeface="微軟正黑體" panose="020B0604030504040204" pitchFamily="34" charset="-120"/>
                <a:ea typeface="微軟正黑體" panose="020B0604030504040204" pitchFamily="34" charset="-120"/>
              </a:rPr>
              <a:t>B</a:t>
            </a:r>
            <a:r>
              <a:rPr kumimoji="0" lang="zh-TW" altLang="en-US" sz="2800" b="1">
                <a:solidFill>
                  <a:srgbClr val="000099"/>
                </a:solidFill>
                <a:latin typeface="微軟正黑體" panose="020B0604030504040204" pitchFamily="34" charset="-120"/>
                <a:ea typeface="微軟正黑體" panose="020B0604030504040204" pitchFamily="34" charset="-120"/>
              </a:rPr>
              <a:t>請</a:t>
            </a:r>
            <a:r>
              <a:rPr kumimoji="0" lang="en-US" altLang="zh-TW" sz="2800" b="1">
                <a:solidFill>
                  <a:srgbClr val="000099"/>
                </a:solidFill>
                <a:latin typeface="微軟正黑體" panose="020B0604030504040204" pitchFamily="34" charset="-120"/>
                <a:ea typeface="微軟正黑體" panose="020B0604030504040204" pitchFamily="34" charset="-120"/>
              </a:rPr>
              <a:t>A</a:t>
            </a:r>
            <a:r>
              <a:rPr kumimoji="0" lang="zh-TW" altLang="en-US" sz="2800" b="1">
                <a:solidFill>
                  <a:srgbClr val="000099"/>
                </a:solidFill>
                <a:latin typeface="微軟正黑體" panose="020B0604030504040204" pitchFamily="34" charset="-120"/>
                <a:ea typeface="微軟正黑體" panose="020B0604030504040204" pitchFamily="34" charset="-120"/>
              </a:rPr>
              <a:t>出面關心促請機關加速乙廠商申請案件辦理程序，</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甲機關遂迅速核發許可證予乙廠商</a:t>
            </a:r>
            <a:r>
              <a:rPr kumimoji="0" lang="zh-TW" altLang="en-US" sz="2800" b="1">
                <a:solidFill>
                  <a:srgbClr val="000099"/>
                </a:solidFill>
                <a:latin typeface="微軟正黑體" panose="020B0604030504040204" pitchFamily="34" charset="-120"/>
                <a:ea typeface="微軟正黑體" panose="020B0604030504040204" pitchFamily="34" charset="-120"/>
              </a:rPr>
              <a:t>。</a:t>
            </a:r>
            <a:endParaRPr kumimoji="0" lang="en-US" altLang="zh-TW" sz="2800"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000415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31</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79034" y="96826"/>
            <a:ext cx="2536782"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防貪指引</a:t>
            </a:r>
            <a:endPar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endParaRPr>
          </a:p>
        </p:txBody>
      </p:sp>
      <p:sp>
        <p:nvSpPr>
          <p:cNvPr id="6" name="Rectangle 11"/>
          <p:cNvSpPr>
            <a:spLocks noChangeArrowheads="1"/>
          </p:cNvSpPr>
          <p:nvPr/>
        </p:nvSpPr>
        <p:spPr bwMode="auto">
          <a:xfrm>
            <a:off x="285750" y="1191769"/>
            <a:ext cx="8642350" cy="4109439"/>
          </a:xfrm>
          <a:prstGeom prst="rect">
            <a:avLst/>
          </a:prstGeom>
          <a:noFill/>
          <a:ln w="9525">
            <a:noFill/>
            <a:miter lim="800000"/>
            <a:headEnd/>
            <a:tailEnd/>
          </a:ln>
          <a:effectLst/>
        </p:spPr>
        <p:txBody>
          <a:bodyPr/>
          <a:lstStyle/>
          <a:p>
            <a:pPr marL="358775" indent="-358775" algn="just" eaLnBrk="1" hangingPunct="1">
              <a:spcBef>
                <a:spcPct val="20000"/>
              </a:spcBef>
              <a:buClr>
                <a:prstClr val="black"/>
              </a:buClr>
              <a:buSzPct val="75000"/>
              <a:defRPr/>
            </a:pPr>
            <a:r>
              <a:rPr lang="en-US" altLang="zh-TW" sz="2800" b="1">
                <a:solidFill>
                  <a:prstClr val="black"/>
                </a:solidFill>
                <a:latin typeface="微軟正黑體" panose="020B0604030504040204" pitchFamily="34" charset="-120"/>
                <a:ea typeface="微軟正黑體" panose="020B0604030504040204" pitchFamily="34" charset="-120"/>
              </a:rPr>
              <a:t>1.</a:t>
            </a:r>
            <a:r>
              <a:rPr lang="zh-TW" altLang="en-US" sz="2800" b="1">
                <a:solidFill>
                  <a:prstClr val="black"/>
                </a:solidFill>
                <a:latin typeface="微軟正黑體" panose="020B0604030504040204" pitchFamily="34" charset="-120"/>
                <a:ea typeface="微軟正黑體" panose="020B0604030504040204" pitchFamily="34" charset="-120"/>
              </a:rPr>
              <a:t>「廉政倫理規範」第</a:t>
            </a:r>
            <a:r>
              <a:rPr lang="en-US" altLang="zh-TW" sz="2800" b="1">
                <a:solidFill>
                  <a:prstClr val="black"/>
                </a:solidFill>
                <a:latin typeface="微軟正黑體" panose="020B0604030504040204" pitchFamily="34" charset="-120"/>
                <a:ea typeface="微軟正黑體" panose="020B0604030504040204" pitchFamily="34" charset="-120"/>
              </a:rPr>
              <a:t>11</a:t>
            </a:r>
            <a:r>
              <a:rPr lang="zh-TW" altLang="en-US" sz="2800" b="1">
                <a:solidFill>
                  <a:prstClr val="black"/>
                </a:solidFill>
                <a:latin typeface="微軟正黑體" panose="020B0604030504040204" pitchFamily="34" charset="-120"/>
                <a:ea typeface="微軟正黑體" panose="020B0604030504040204" pitchFamily="34" charset="-120"/>
              </a:rPr>
              <a:t>點規定，公務員或農田水利事業人員遇有請託關說時，應於三日內簽報其長官並知會政風單位；「請託關說」內容涉及業務具體事項之決定、執行或不執行，且因該事項之決定、執行或不執行致有違法或不當而影響特定權利義務之虞。</a:t>
            </a:r>
            <a:endParaRPr lang="en-US" altLang="zh-TW" sz="2800" b="1">
              <a:solidFill>
                <a:prstClr val="black"/>
              </a:solidFill>
              <a:latin typeface="微軟正黑體" panose="020B0604030504040204" pitchFamily="34" charset="-120"/>
              <a:ea typeface="微軟正黑體" panose="020B0604030504040204" pitchFamily="34" charset="-120"/>
            </a:endParaRPr>
          </a:p>
          <a:p>
            <a:pPr marL="358775" indent="-358775" algn="just" eaLnBrk="1" hangingPunct="1">
              <a:spcBef>
                <a:spcPct val="20000"/>
              </a:spcBef>
              <a:buClr>
                <a:prstClr val="black"/>
              </a:buClr>
              <a:buSzPct val="75000"/>
              <a:defRPr/>
            </a:pPr>
            <a:r>
              <a:rPr lang="en-US" altLang="zh-TW" sz="2800" b="1">
                <a:solidFill>
                  <a:prstClr val="black"/>
                </a:solidFill>
                <a:latin typeface="微軟正黑體" panose="020B0604030504040204" pitchFamily="34" charset="-120"/>
                <a:ea typeface="微軟正黑體" panose="020B0604030504040204" pitchFamily="34" charset="-120"/>
              </a:rPr>
              <a:t>2.</a:t>
            </a:r>
            <a:r>
              <a:rPr lang="zh-TW" altLang="en-US" sz="2800" b="1">
                <a:solidFill>
                  <a:prstClr val="black"/>
                </a:solidFill>
                <a:latin typeface="微軟正黑體" panose="020B0604030504040204" pitchFamily="34" charset="-120"/>
                <a:ea typeface="微軟正黑體" panose="020B0604030504040204" pitchFamily="34" charset="-120"/>
              </a:rPr>
              <a:t>當配偶或親朋好友以人情壓力希望我幫忙喬公務事情，應依前述規定於三日內簽報其長官並知會政風單位，並填載廉政倫理事件登錄表保障自己。</a:t>
            </a:r>
            <a:endParaRPr lang="zh-TW" altLang="en-US" sz="2800" b="1">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39250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32</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79034" y="96826"/>
            <a:ext cx="2536782"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防貪指引</a:t>
            </a:r>
            <a:endPar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endParaRPr>
          </a:p>
        </p:txBody>
      </p:sp>
      <p:sp>
        <p:nvSpPr>
          <p:cNvPr id="6" name="Rectangle 11"/>
          <p:cNvSpPr>
            <a:spLocks noChangeArrowheads="1"/>
          </p:cNvSpPr>
          <p:nvPr/>
        </p:nvSpPr>
        <p:spPr bwMode="auto">
          <a:xfrm>
            <a:off x="285750" y="1191769"/>
            <a:ext cx="8642350" cy="3749399"/>
          </a:xfrm>
          <a:prstGeom prst="rect">
            <a:avLst/>
          </a:prstGeom>
          <a:noFill/>
          <a:ln w="9525">
            <a:noFill/>
            <a:miter lim="800000"/>
            <a:headEnd/>
            <a:tailEnd/>
          </a:ln>
          <a:effectLst/>
        </p:spPr>
        <p:txBody>
          <a:bodyPr/>
          <a:lstStyle/>
          <a:p>
            <a:pPr marL="358775" indent="-358775" algn="just" eaLnBrk="1" hangingPunct="1">
              <a:spcBef>
                <a:spcPct val="20000"/>
              </a:spcBef>
              <a:buClr>
                <a:prstClr val="black"/>
              </a:buClr>
              <a:buSzPct val="75000"/>
              <a:defRPr/>
            </a:pPr>
            <a:r>
              <a:rPr lang="en-US" altLang="zh-TW" sz="2800" b="1">
                <a:solidFill>
                  <a:prstClr val="black"/>
                </a:solidFill>
                <a:latin typeface="微軟正黑體" panose="020B0604030504040204" pitchFamily="34" charset="-120"/>
                <a:ea typeface="微軟正黑體" panose="020B0604030504040204" pitchFamily="34" charset="-120"/>
              </a:rPr>
              <a:t>3.</a:t>
            </a:r>
            <a:r>
              <a:rPr lang="zh-TW" altLang="en-US" sz="2800" b="1">
                <a:solidFill>
                  <a:prstClr val="black"/>
                </a:solidFill>
                <a:latin typeface="微軟正黑體" panose="020B0604030504040204" pitchFamily="34" charset="-120"/>
                <a:ea typeface="微軟正黑體" panose="020B0604030504040204" pitchFamily="34" charset="-120"/>
              </a:rPr>
              <a:t>如果配偶或親朋好友是收了別人的好處，請我幫忙喬公務事情，依「廉政倫理規範」第</a:t>
            </a:r>
            <a:r>
              <a:rPr lang="en-US" altLang="zh-TW" sz="2800" b="1">
                <a:solidFill>
                  <a:prstClr val="black"/>
                </a:solidFill>
                <a:latin typeface="微軟正黑體" panose="020B0604030504040204" pitchFamily="34" charset="-120"/>
                <a:ea typeface="微軟正黑體" panose="020B0604030504040204" pitchFamily="34" charset="-120"/>
              </a:rPr>
              <a:t>6</a:t>
            </a:r>
            <a:r>
              <a:rPr lang="zh-TW" altLang="en-US" sz="2800" b="1">
                <a:solidFill>
                  <a:prstClr val="black"/>
                </a:solidFill>
                <a:latin typeface="微軟正黑體" panose="020B0604030504040204" pitchFamily="34" charset="-120"/>
                <a:ea typeface="微軟正黑體" panose="020B0604030504040204" pitchFamily="34" charset="-120"/>
              </a:rPr>
              <a:t>點規定，</a:t>
            </a:r>
            <a:r>
              <a:rPr lang="zh-TW" altLang="en-US" sz="2800" b="1" u="heavy">
                <a:solidFill>
                  <a:srgbClr val="0000FF"/>
                </a:solidFill>
                <a:uFill>
                  <a:solidFill>
                    <a:srgbClr val="FF0000"/>
                  </a:solidFill>
                </a:uFill>
                <a:latin typeface="微軟正黑體" panose="020B0604030504040204" pitchFamily="34" charset="-120"/>
                <a:ea typeface="微軟正黑體" panose="020B0604030504040204" pitchFamily="34" charset="-120"/>
              </a:rPr>
              <a:t>以公務員配偶、直系血親、同財共居家屬</a:t>
            </a:r>
            <a:r>
              <a:rPr lang="zh-TW" altLang="en-US" sz="2800" b="1">
                <a:solidFill>
                  <a:prstClr val="black"/>
                </a:solidFill>
                <a:latin typeface="微軟正黑體" panose="020B0604030504040204" pitchFamily="34" charset="-120"/>
                <a:ea typeface="微軟正黑體" panose="020B0604030504040204" pitchFamily="34" charset="-120"/>
              </a:rPr>
              <a:t>之名義收受者，</a:t>
            </a:r>
            <a:r>
              <a:rPr lang="zh-TW" altLang="en-US" sz="2800" b="1">
                <a:solidFill>
                  <a:srgbClr val="C00000"/>
                </a:solidFill>
                <a:latin typeface="微軟正黑體" panose="020B0604030504040204" pitchFamily="34" charset="-120"/>
                <a:ea typeface="微軟正黑體" panose="020B0604030504040204" pitchFamily="34" charset="-120"/>
              </a:rPr>
              <a:t>及</a:t>
            </a:r>
            <a:r>
              <a:rPr lang="zh-TW" altLang="en-US" sz="2800" b="1">
                <a:solidFill>
                  <a:prstClr val="black"/>
                </a:solidFill>
                <a:latin typeface="微軟正黑體" panose="020B0604030504040204" pitchFamily="34" charset="-120"/>
                <a:ea typeface="微軟正黑體" panose="020B0604030504040204" pitchFamily="34" charset="-120"/>
              </a:rPr>
              <a:t>藉由第三人收受後轉交公務員本人或前列之人者，推定為公務員或農田水利事業人員之受贈財物。</a:t>
            </a:r>
            <a:endParaRPr lang="en-US" altLang="zh-TW" sz="2800" b="1">
              <a:solidFill>
                <a:prstClr val="black"/>
              </a:solidFill>
              <a:latin typeface="微軟正黑體" panose="020B0604030504040204" pitchFamily="34" charset="-120"/>
              <a:ea typeface="微軟正黑體" panose="020B0604030504040204" pitchFamily="34" charset="-120"/>
            </a:endParaRPr>
          </a:p>
          <a:p>
            <a:pPr marL="358775" algn="just" eaLnBrk="1" hangingPunct="1">
              <a:spcBef>
                <a:spcPct val="20000"/>
              </a:spcBef>
              <a:buClr>
                <a:prstClr val="black"/>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故</a:t>
            </a:r>
            <a:r>
              <a:rPr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除公職人員不能收外，也要提醒家人不可以收受好處</a:t>
            </a:r>
            <a:r>
              <a:rPr lang="zh-TW" altLang="en-US" sz="2800" b="1">
                <a:solidFill>
                  <a:prstClr val="black"/>
                </a:solidFill>
                <a:latin typeface="微軟正黑體" panose="020B0604030504040204" pitchFamily="34" charset="-120"/>
                <a:ea typeface="微軟正黑體" panose="020B0604030504040204" pitchFamily="34" charset="-120"/>
              </a:rPr>
              <a:t>。風單位，並填載廉政倫理事件登錄表保障自己。</a:t>
            </a:r>
            <a:endParaRPr lang="zh-TW" altLang="en-US" sz="2800" b="1">
              <a:solidFill>
                <a:srgbClr val="0000FF"/>
              </a:solidFill>
              <a:latin typeface="微軟正黑體" panose="020B0604030504040204" pitchFamily="34" charset="-120"/>
              <a:ea typeface="微軟正黑體" panose="020B0604030504040204" pitchFamily="34" charset="-120"/>
            </a:endParaRPr>
          </a:p>
        </p:txBody>
      </p:sp>
      <p:sp>
        <p:nvSpPr>
          <p:cNvPr id="7" name="Rectangle 11"/>
          <p:cNvSpPr>
            <a:spLocks noChangeArrowheads="1"/>
          </p:cNvSpPr>
          <p:nvPr/>
        </p:nvSpPr>
        <p:spPr bwMode="auto">
          <a:xfrm>
            <a:off x="285751" y="4869160"/>
            <a:ext cx="8642350" cy="1512341"/>
          </a:xfrm>
          <a:prstGeom prst="rect">
            <a:avLst/>
          </a:prstGeom>
          <a:noFill/>
          <a:ln w="9525">
            <a:noFill/>
            <a:miter lim="800000"/>
            <a:headEnd/>
            <a:tailEnd/>
          </a:ln>
          <a:effectLst/>
        </p:spPr>
        <p:txBody>
          <a:bodyPr/>
          <a:lstStyle/>
          <a:p>
            <a:pPr marL="271463" indent="-271463" algn="just" eaLnBrk="1" hangingPunct="1">
              <a:spcBef>
                <a:spcPct val="20000"/>
              </a:spcBef>
              <a:buClr>
                <a:srgbClr val="C00000"/>
              </a:buClr>
              <a:buSzPct val="75000"/>
              <a:buFont typeface="Wingdings" panose="05000000000000000000" pitchFamily="2" charset="2"/>
              <a:buChar char="n"/>
              <a:defRPr/>
            </a:pPr>
            <a:r>
              <a:rPr lang="zh-TW" altLang="en-US" sz="2800" b="1">
                <a:solidFill>
                  <a:srgbClr val="000066"/>
                </a:solidFill>
                <a:latin typeface="+mj-ea"/>
                <a:ea typeface="+mj-ea"/>
              </a:rPr>
              <a:t>採購法第</a:t>
            </a:r>
            <a:r>
              <a:rPr lang="en-US" altLang="zh-TW" sz="2800" b="1">
                <a:solidFill>
                  <a:srgbClr val="000066"/>
                </a:solidFill>
                <a:latin typeface="+mj-ea"/>
                <a:ea typeface="+mj-ea"/>
              </a:rPr>
              <a:t>15</a:t>
            </a:r>
            <a:r>
              <a:rPr lang="zh-TW" altLang="en-US" sz="2800" b="1">
                <a:solidFill>
                  <a:srgbClr val="000066"/>
                </a:solidFill>
                <a:latin typeface="+mj-ea"/>
                <a:ea typeface="+mj-ea"/>
              </a:rPr>
              <a:t>條第</a:t>
            </a:r>
            <a:r>
              <a:rPr lang="en-US" altLang="zh-TW" sz="2800" b="1">
                <a:solidFill>
                  <a:srgbClr val="000066"/>
                </a:solidFill>
                <a:latin typeface="+mj-ea"/>
                <a:ea typeface="+mj-ea"/>
              </a:rPr>
              <a:t>2</a:t>
            </a:r>
            <a:r>
              <a:rPr lang="zh-TW" altLang="en-US" sz="2800" b="1">
                <a:solidFill>
                  <a:srgbClr val="000066"/>
                </a:solidFill>
                <a:latin typeface="+mj-ea"/>
                <a:ea typeface="+mj-ea"/>
              </a:rPr>
              <a:t>項</a:t>
            </a:r>
            <a:endParaRPr lang="zh-TW" altLang="en-US" sz="2800" b="1" dirty="0">
              <a:solidFill>
                <a:srgbClr val="FF0000"/>
              </a:solidFill>
              <a:latin typeface="+mj-ea"/>
              <a:ea typeface="+mj-ea"/>
            </a:endParaRPr>
          </a:p>
          <a:p>
            <a:pPr marL="0" lvl="1" indent="274638" algn="just" eaLnBrk="1" hangingPunct="1">
              <a:buClr>
                <a:srgbClr val="006600"/>
              </a:buClr>
              <a:buSzPct val="75000"/>
              <a:defRPr/>
            </a:pPr>
            <a:r>
              <a:rPr lang="zh-TW" altLang="en-US" sz="2800" b="1">
                <a:solidFill>
                  <a:srgbClr val="006600"/>
                </a:solidFill>
                <a:latin typeface="+mj-ea"/>
                <a:ea typeface="+mj-ea"/>
              </a:rPr>
              <a:t>機關人員對於與採購有關之事項，</a:t>
            </a:r>
            <a:r>
              <a:rPr lang="zh-TW" altLang="en-US" sz="2800" b="1" u="heavy">
                <a:solidFill>
                  <a:srgbClr val="0000FF"/>
                </a:solidFill>
                <a:uFill>
                  <a:solidFill>
                    <a:srgbClr val="FF0000"/>
                  </a:solidFill>
                </a:uFill>
                <a:latin typeface="微軟正黑體" panose="020B0604030504040204" pitchFamily="34" charset="-120"/>
                <a:ea typeface="微軟正黑體" panose="020B0604030504040204" pitchFamily="34" charset="-120"/>
              </a:rPr>
              <a:t>涉及本人、配偶、二親等以內親屬，或共同生活家屬</a:t>
            </a:r>
            <a:r>
              <a:rPr lang="zh-TW" altLang="en-US" sz="2800" b="1">
                <a:solidFill>
                  <a:srgbClr val="006600"/>
                </a:solidFill>
                <a:latin typeface="+mj-ea"/>
                <a:ea typeface="+mj-ea"/>
              </a:rPr>
              <a:t>之利益時，應行迴避。</a:t>
            </a:r>
            <a:endParaRPr lang="en-US" altLang="zh-TW" sz="2800" b="1" dirty="0">
              <a:solidFill>
                <a:srgbClr val="006600"/>
              </a:solidFill>
              <a:latin typeface="+mj-ea"/>
              <a:ea typeface="+mj-ea"/>
            </a:endParaRPr>
          </a:p>
        </p:txBody>
      </p:sp>
    </p:spTree>
    <p:extLst>
      <p:ext uri="{BB962C8B-B14F-4D97-AF65-F5344CB8AC3E}">
        <p14:creationId xmlns:p14="http://schemas.microsoft.com/office/powerpoint/2010/main" val="24604066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33</a:t>
            </a:fld>
            <a:endParaRPr lang="en-US" altLang="zh-TW" sz="1400">
              <a:solidFill>
                <a:srgbClr val="AD1F1F"/>
              </a:solidFill>
              <a:latin typeface="Times New Roman" panose="02020603050405020304" pitchFamily="18" charset="0"/>
            </a:endParaRPr>
          </a:p>
        </p:txBody>
      </p:sp>
      <p:sp>
        <p:nvSpPr>
          <p:cNvPr id="7" name="Rectangle 11"/>
          <p:cNvSpPr>
            <a:spLocks noChangeArrowheads="1"/>
          </p:cNvSpPr>
          <p:nvPr/>
        </p:nvSpPr>
        <p:spPr bwMode="auto">
          <a:xfrm>
            <a:off x="285750" y="543698"/>
            <a:ext cx="8642350" cy="4229964"/>
          </a:xfrm>
          <a:prstGeom prst="rect">
            <a:avLst/>
          </a:prstGeom>
          <a:noFill/>
          <a:ln w="9525">
            <a:noFill/>
            <a:miter lim="800000"/>
            <a:headEnd/>
            <a:tailEnd/>
          </a:ln>
          <a:effectLst/>
        </p:spPr>
        <p:txBody>
          <a:bodyPr/>
          <a:lstStyle/>
          <a:p>
            <a:pPr algn="just" eaLnBrk="1" hangingPunct="1">
              <a:spcBef>
                <a:spcPct val="20000"/>
              </a:spcBef>
              <a:buClr>
                <a:prstClr val="black"/>
              </a:buClr>
              <a:buSzPct val="75000"/>
              <a:defRPr/>
            </a:pPr>
            <a:r>
              <a:rPr lang="zh-TW" altLang="en-US" sz="3200" b="1">
                <a:solidFill>
                  <a:srgbClr val="0000FF"/>
                </a:solidFill>
                <a:latin typeface="微軟正黑體" panose="020B0604030504040204" pitchFamily="34" charset="-120"/>
                <a:ea typeface="微軟正黑體" panose="020B0604030504040204" pitchFamily="34" charset="-120"/>
              </a:rPr>
              <a:t>受賄罪</a:t>
            </a:r>
            <a:endParaRPr lang="en-US" altLang="zh-TW" sz="3200" b="1">
              <a:solidFill>
                <a:srgbClr val="0000FF"/>
              </a:solidFill>
              <a:latin typeface="微軟正黑體" panose="020B0604030504040204" pitchFamily="34" charset="-120"/>
              <a:ea typeface="微軟正黑體" panose="020B0604030504040204" pitchFamily="34" charset="-120"/>
            </a:endParaRPr>
          </a:p>
          <a:p>
            <a:pPr indent="358775" algn="just" eaLnBrk="1" hangingPunct="1">
              <a:spcBef>
                <a:spcPct val="20000"/>
              </a:spcBef>
              <a:buClr>
                <a:prstClr val="black"/>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公務員對於違背職務之行為，要求、期約或收受賄賂或其他不正當利益，得處以無期徒刑或十年以上有期徒刑，得併科新臺幣一億元以下罰金（</a:t>
            </a:r>
            <a:r>
              <a:rPr lang="zh-TW" altLang="en-US" sz="2800" b="1">
                <a:solidFill>
                  <a:srgbClr val="006600"/>
                </a:solidFill>
                <a:latin typeface="微軟正黑體" panose="020B0604030504040204" pitchFamily="34" charset="-120"/>
                <a:ea typeface="微軟正黑體" panose="020B0604030504040204" pitchFamily="34" charset="-120"/>
              </a:rPr>
              <a:t>貪污治罪條例第</a:t>
            </a:r>
            <a:r>
              <a:rPr lang="en-US" altLang="zh-TW" sz="2800" b="1">
                <a:solidFill>
                  <a:srgbClr val="006600"/>
                </a:solidFill>
                <a:latin typeface="微軟正黑體" panose="020B0604030504040204" pitchFamily="34" charset="-120"/>
                <a:ea typeface="微軟正黑體" panose="020B0604030504040204" pitchFamily="34" charset="-120"/>
              </a:rPr>
              <a:t>4</a:t>
            </a:r>
            <a:r>
              <a:rPr lang="zh-TW" altLang="en-US" sz="2800" b="1">
                <a:solidFill>
                  <a:srgbClr val="006600"/>
                </a:solidFill>
                <a:latin typeface="微軟正黑體" panose="020B0604030504040204" pitchFamily="34" charset="-120"/>
                <a:ea typeface="微軟正黑體" panose="020B0604030504040204" pitchFamily="34" charset="-120"/>
              </a:rPr>
              <a:t>條第</a:t>
            </a:r>
            <a:r>
              <a:rPr lang="en-US" altLang="zh-TW" sz="2800" b="1">
                <a:solidFill>
                  <a:srgbClr val="006600"/>
                </a:solidFill>
                <a:latin typeface="微軟正黑體" panose="020B0604030504040204" pitchFamily="34" charset="-120"/>
                <a:ea typeface="微軟正黑體" panose="020B0604030504040204" pitchFamily="34" charset="-120"/>
              </a:rPr>
              <a:t>1</a:t>
            </a:r>
            <a:r>
              <a:rPr lang="zh-TW" altLang="en-US" sz="2800" b="1">
                <a:solidFill>
                  <a:srgbClr val="006600"/>
                </a:solidFill>
                <a:latin typeface="微軟正黑體" panose="020B0604030504040204" pitchFamily="34" charset="-120"/>
                <a:ea typeface="微軟正黑體" panose="020B0604030504040204" pitchFamily="34" charset="-120"/>
              </a:rPr>
              <a:t>項第</a:t>
            </a:r>
            <a:r>
              <a:rPr lang="en-US" altLang="zh-TW" sz="2800" b="1">
                <a:solidFill>
                  <a:srgbClr val="006600"/>
                </a:solidFill>
                <a:latin typeface="微軟正黑體" panose="020B0604030504040204" pitchFamily="34" charset="-120"/>
                <a:ea typeface="微軟正黑體" panose="020B0604030504040204" pitchFamily="34" charset="-120"/>
              </a:rPr>
              <a:t>5</a:t>
            </a:r>
            <a:r>
              <a:rPr lang="zh-TW" altLang="en-US" sz="2800" b="1">
                <a:solidFill>
                  <a:srgbClr val="006600"/>
                </a:solidFill>
                <a:latin typeface="微軟正黑體" panose="020B0604030504040204" pitchFamily="34" charset="-120"/>
                <a:ea typeface="微軟正黑體" panose="020B0604030504040204" pitchFamily="34" charset="-120"/>
              </a:rPr>
              <a:t>款</a:t>
            </a:r>
            <a:r>
              <a:rPr lang="zh-TW" altLang="en-US" sz="2800" b="1">
                <a:solidFill>
                  <a:prstClr val="black"/>
                </a:solidFill>
                <a:latin typeface="微軟正黑體" panose="020B0604030504040204" pitchFamily="34" charset="-120"/>
                <a:ea typeface="微軟正黑體" panose="020B0604030504040204" pitchFamily="34" charset="-120"/>
              </a:rPr>
              <a:t>）      　　  </a:t>
            </a:r>
            <a:r>
              <a:rPr lang="zh-TW" altLang="en-US" sz="2800" b="1">
                <a:solidFill>
                  <a:srgbClr val="0000FF"/>
                </a:solidFill>
                <a:latin typeface="微軟正黑體" panose="020B0604030504040204" pitchFamily="34" charset="-120"/>
                <a:ea typeface="微軟正黑體" panose="020B0604030504040204" pitchFamily="34" charset="-120"/>
              </a:rPr>
              <a:t>違背職務受賄罪 </a:t>
            </a:r>
          </a:p>
          <a:p>
            <a:pPr indent="358775" algn="just" eaLnBrk="1" hangingPunct="1">
              <a:spcBef>
                <a:spcPct val="20000"/>
              </a:spcBef>
              <a:buClr>
                <a:prstClr val="black"/>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公務員對於其職務上之行為，要求、期約或收受賄賂或其他不正利益，得處以七年以上有期徒刑，得併科新臺幣六千萬元以下罰金（</a:t>
            </a:r>
            <a:r>
              <a:rPr lang="zh-TW" altLang="en-US" sz="2800" b="1">
                <a:solidFill>
                  <a:srgbClr val="006600"/>
                </a:solidFill>
                <a:latin typeface="微軟正黑體" panose="020B0604030504040204" pitchFamily="34" charset="-120"/>
                <a:ea typeface="微軟正黑體" panose="020B0604030504040204" pitchFamily="34" charset="-120"/>
              </a:rPr>
              <a:t>貪污治罪條例第</a:t>
            </a:r>
            <a:r>
              <a:rPr lang="en-US" altLang="zh-TW" sz="2800" b="1">
                <a:solidFill>
                  <a:srgbClr val="006600"/>
                </a:solidFill>
                <a:latin typeface="微軟正黑體" panose="020B0604030504040204" pitchFamily="34" charset="-120"/>
                <a:ea typeface="微軟正黑體" panose="020B0604030504040204" pitchFamily="34" charset="-120"/>
              </a:rPr>
              <a:t>5</a:t>
            </a:r>
            <a:r>
              <a:rPr lang="zh-TW" altLang="en-US" sz="2800" b="1">
                <a:solidFill>
                  <a:srgbClr val="006600"/>
                </a:solidFill>
                <a:latin typeface="微軟正黑體" panose="020B0604030504040204" pitchFamily="34" charset="-120"/>
                <a:ea typeface="微軟正黑體" panose="020B0604030504040204" pitchFamily="34" charset="-120"/>
              </a:rPr>
              <a:t>條第</a:t>
            </a:r>
            <a:r>
              <a:rPr lang="en-US" altLang="zh-TW" sz="2800" b="1">
                <a:solidFill>
                  <a:srgbClr val="006600"/>
                </a:solidFill>
                <a:latin typeface="微軟正黑體" panose="020B0604030504040204" pitchFamily="34" charset="-120"/>
                <a:ea typeface="微軟正黑體" panose="020B0604030504040204" pitchFamily="34" charset="-120"/>
              </a:rPr>
              <a:t>1</a:t>
            </a:r>
            <a:r>
              <a:rPr lang="zh-TW" altLang="en-US" sz="2800" b="1">
                <a:solidFill>
                  <a:srgbClr val="006600"/>
                </a:solidFill>
                <a:latin typeface="微軟正黑體" panose="020B0604030504040204" pitchFamily="34" charset="-120"/>
                <a:ea typeface="微軟正黑體" panose="020B0604030504040204" pitchFamily="34" charset="-120"/>
              </a:rPr>
              <a:t>項第</a:t>
            </a:r>
            <a:r>
              <a:rPr lang="en-US" altLang="zh-TW" sz="2800" b="1">
                <a:solidFill>
                  <a:srgbClr val="006600"/>
                </a:solidFill>
                <a:latin typeface="微軟正黑體" panose="020B0604030504040204" pitchFamily="34" charset="-120"/>
                <a:ea typeface="微軟正黑體" panose="020B0604030504040204" pitchFamily="34" charset="-120"/>
              </a:rPr>
              <a:t>3</a:t>
            </a:r>
            <a:r>
              <a:rPr lang="zh-TW" altLang="en-US" sz="2800" b="1">
                <a:solidFill>
                  <a:srgbClr val="006600"/>
                </a:solidFill>
                <a:latin typeface="微軟正黑體" panose="020B0604030504040204" pitchFamily="34" charset="-120"/>
                <a:ea typeface="微軟正黑體" panose="020B0604030504040204" pitchFamily="34" charset="-120"/>
              </a:rPr>
              <a:t>款</a:t>
            </a:r>
            <a:r>
              <a:rPr lang="zh-TW" altLang="en-US" sz="2800" b="1">
                <a:solidFill>
                  <a:prstClr val="black"/>
                </a:solidFill>
                <a:latin typeface="微軟正黑體" panose="020B0604030504040204" pitchFamily="34" charset="-120"/>
                <a:ea typeface="微軟正黑體" panose="020B0604030504040204" pitchFamily="34" charset="-120"/>
              </a:rPr>
              <a:t>）                 　　　　   </a:t>
            </a:r>
            <a:r>
              <a:rPr lang="zh-TW" altLang="en-US" sz="2800" b="1">
                <a:solidFill>
                  <a:srgbClr val="0000FF"/>
                </a:solidFill>
                <a:latin typeface="微軟正黑體" panose="020B0604030504040204" pitchFamily="34" charset="-120"/>
                <a:ea typeface="微軟正黑體" panose="020B0604030504040204" pitchFamily="34" charset="-120"/>
              </a:rPr>
              <a:t>不違背職務之受賄罪</a:t>
            </a:r>
          </a:p>
        </p:txBody>
      </p:sp>
      <p:sp>
        <p:nvSpPr>
          <p:cNvPr id="2" name="向右箭號 1"/>
          <p:cNvSpPr/>
          <p:nvPr/>
        </p:nvSpPr>
        <p:spPr>
          <a:xfrm>
            <a:off x="4427984" y="2492896"/>
            <a:ext cx="576064" cy="288032"/>
          </a:xfrm>
          <a:prstGeom prst="rightArrow">
            <a:avLst/>
          </a:prstGeom>
          <a:solidFill>
            <a:srgbClr val="C000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6" name="向右箭號 5"/>
          <p:cNvSpPr/>
          <p:nvPr/>
        </p:nvSpPr>
        <p:spPr>
          <a:xfrm>
            <a:off x="4427984" y="4221088"/>
            <a:ext cx="576064" cy="288032"/>
          </a:xfrm>
          <a:prstGeom prst="rightArrow">
            <a:avLst/>
          </a:prstGeom>
          <a:solidFill>
            <a:srgbClr val="C000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40274909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34</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79034" y="96826"/>
            <a:ext cx="2680798"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機關如何預防</a:t>
            </a:r>
          </a:p>
        </p:txBody>
      </p:sp>
      <p:sp>
        <p:nvSpPr>
          <p:cNvPr id="6" name="Rectangle 9"/>
          <p:cNvSpPr>
            <a:spLocks noChangeArrowheads="1"/>
          </p:cNvSpPr>
          <p:nvPr/>
        </p:nvSpPr>
        <p:spPr bwMode="auto">
          <a:xfrm>
            <a:off x="5148064" y="1186875"/>
            <a:ext cx="3744416" cy="3939540"/>
          </a:xfrm>
          <a:prstGeom prst="rect">
            <a:avLst/>
          </a:prstGeom>
          <a:solidFill>
            <a:schemeClr val="accent3">
              <a:lumMod val="20000"/>
              <a:lumOff val="80000"/>
            </a:schemeClr>
          </a:solidFill>
          <a:ln w="9525">
            <a:noFill/>
            <a:miter lim="800000"/>
            <a:headEnd/>
            <a:tailEnd/>
          </a:ln>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0" indent="0" algn="just">
              <a:spcBef>
                <a:spcPts val="0"/>
              </a:spcBef>
              <a:buClr>
                <a:srgbClr val="C00000"/>
              </a:buClr>
              <a:buSzPct val="85000"/>
            </a:pPr>
            <a:r>
              <a:rPr kumimoji="0" lang="zh-TW" altLang="en-US" sz="2800" b="1">
                <a:solidFill>
                  <a:prstClr val="black"/>
                </a:solidFill>
                <a:latin typeface="微軟正黑體" panose="020B0604030504040204" pitchFamily="34" charset="-120"/>
                <a:ea typeface="微軟正黑體" panose="020B0604030504040204" pitchFamily="34" charset="-120"/>
              </a:rPr>
              <a:t>機關同仁</a:t>
            </a:r>
            <a:endParaRPr kumimoji="0" lang="en-US" altLang="zh-TW" sz="2800" b="1">
              <a:solidFill>
                <a:prstClr val="black"/>
              </a:solidFill>
              <a:latin typeface="微軟正黑體" panose="020B0604030504040204" pitchFamily="34" charset="-120"/>
              <a:ea typeface="微軟正黑體" panose="020B0604030504040204" pitchFamily="34" charset="-120"/>
            </a:endParaRPr>
          </a:p>
          <a:p>
            <a:pPr marL="271463" indent="-271463" algn="just">
              <a:spcBef>
                <a:spcPts val="1200"/>
              </a:spcBef>
              <a:buClr>
                <a:srgbClr val="C00000"/>
              </a:buClr>
              <a:buSzPct val="70000"/>
              <a:buFont typeface="Wingdings" panose="05000000000000000000" pitchFamily="2" charset="2"/>
              <a:buChar char="n"/>
            </a:pPr>
            <a:r>
              <a:rPr kumimoji="0" lang="zh-TW" altLang="en-US" sz="2600" b="1">
                <a:solidFill>
                  <a:srgbClr val="006600"/>
                </a:solidFill>
                <a:latin typeface="微軟正黑體" panose="020B0604030504040204" pitchFamily="34" charset="-120"/>
                <a:ea typeface="微軟正黑體" panose="020B0604030504040204" pitchFamily="34" charset="-120"/>
              </a:rPr>
              <a:t>貪污治罪條例第</a:t>
            </a:r>
            <a:r>
              <a:rPr kumimoji="0" lang="en-US" altLang="zh-TW" sz="2600" b="1">
                <a:solidFill>
                  <a:srgbClr val="006600"/>
                </a:solidFill>
                <a:latin typeface="微軟正黑體" panose="020B0604030504040204" pitchFamily="34" charset="-120"/>
                <a:ea typeface="微軟正黑體" panose="020B0604030504040204" pitchFamily="34" charset="-120"/>
              </a:rPr>
              <a:t>5</a:t>
            </a:r>
            <a:r>
              <a:rPr kumimoji="0" lang="zh-TW" altLang="en-US" sz="2600" b="1">
                <a:solidFill>
                  <a:srgbClr val="006600"/>
                </a:solidFill>
                <a:latin typeface="微軟正黑體" panose="020B0604030504040204" pitchFamily="34" charset="-120"/>
                <a:ea typeface="微軟正黑體" panose="020B0604030504040204" pitchFamily="34" charset="-120"/>
              </a:rPr>
              <a:t>條</a:t>
            </a:r>
          </a:p>
          <a:p>
            <a:pPr marL="271463" indent="-271463" algn="just">
              <a:spcBef>
                <a:spcPts val="1200"/>
              </a:spcBef>
              <a:buClr>
                <a:srgbClr val="C00000"/>
              </a:buClr>
              <a:buSzPct val="70000"/>
              <a:buFont typeface="Wingdings" panose="05000000000000000000" pitchFamily="2" charset="2"/>
              <a:buChar char="n"/>
            </a:pPr>
            <a:r>
              <a:rPr kumimoji="0" lang="zh-TW" altLang="en-US" sz="2600" b="1">
                <a:solidFill>
                  <a:srgbClr val="006600"/>
                </a:solidFill>
                <a:latin typeface="微軟正黑體" panose="020B0604030504040204" pitchFamily="34" charset="-120"/>
                <a:ea typeface="微軟正黑體" panose="020B0604030504040204" pitchFamily="34" charset="-120"/>
              </a:rPr>
              <a:t>貪污治罪條例第</a:t>
            </a:r>
            <a:r>
              <a:rPr kumimoji="0" lang="en-US" altLang="zh-TW" sz="2600" b="1">
                <a:solidFill>
                  <a:srgbClr val="006600"/>
                </a:solidFill>
                <a:latin typeface="微軟正黑體" panose="020B0604030504040204" pitchFamily="34" charset="-120"/>
                <a:ea typeface="微軟正黑體" panose="020B0604030504040204" pitchFamily="34" charset="-120"/>
              </a:rPr>
              <a:t>3</a:t>
            </a:r>
            <a:r>
              <a:rPr kumimoji="0" lang="zh-TW" altLang="en-US" sz="2600" b="1">
                <a:solidFill>
                  <a:srgbClr val="006600"/>
                </a:solidFill>
                <a:latin typeface="微軟正黑體" panose="020B0604030504040204" pitchFamily="34" charset="-120"/>
                <a:ea typeface="微軟正黑體" panose="020B0604030504040204" pitchFamily="34" charset="-120"/>
              </a:rPr>
              <a:t>條</a:t>
            </a:r>
            <a:r>
              <a:rPr kumimoji="0" lang="en-US" altLang="zh-TW" sz="2600" b="1">
                <a:solidFill>
                  <a:srgbClr val="006600"/>
                </a:solidFill>
                <a:latin typeface="微軟正黑體" panose="020B0604030504040204" pitchFamily="34" charset="-120"/>
                <a:ea typeface="微軟正黑體" panose="020B0604030504040204" pitchFamily="34" charset="-120"/>
              </a:rPr>
              <a:t>(B</a:t>
            </a:r>
            <a:r>
              <a:rPr kumimoji="0" lang="zh-TW" altLang="en-US" sz="2600" b="1">
                <a:solidFill>
                  <a:srgbClr val="006600"/>
                </a:solidFill>
                <a:latin typeface="微軟正黑體" panose="020B0604030504040204" pitchFamily="34" charset="-120"/>
                <a:ea typeface="微軟正黑體" panose="020B0604030504040204" pitchFamily="34" charset="-120"/>
              </a:rPr>
              <a:t>非公務員之行為</a:t>
            </a:r>
            <a:r>
              <a:rPr kumimoji="0" lang="en-US" altLang="zh-TW" sz="2600" b="1">
                <a:solidFill>
                  <a:srgbClr val="006600"/>
                </a:solidFill>
                <a:latin typeface="微軟正黑體" panose="020B0604030504040204" pitchFamily="34" charset="-120"/>
                <a:ea typeface="微軟正黑體" panose="020B0604030504040204" pitchFamily="34" charset="-120"/>
              </a:rPr>
              <a:t>)</a:t>
            </a:r>
          </a:p>
          <a:p>
            <a:pPr marL="271463" indent="-271463" algn="just">
              <a:spcBef>
                <a:spcPts val="1200"/>
              </a:spcBef>
              <a:buClr>
                <a:srgbClr val="C00000"/>
              </a:buClr>
              <a:buSzPct val="70000"/>
              <a:buFont typeface="Wingdings" panose="05000000000000000000" pitchFamily="2" charset="2"/>
              <a:buChar char="n"/>
            </a:pPr>
            <a:r>
              <a:rPr kumimoji="0" lang="zh-TW" altLang="en-US" sz="2600" b="1">
                <a:solidFill>
                  <a:srgbClr val="006600"/>
                </a:solidFill>
                <a:latin typeface="微軟正黑體" panose="020B0604030504040204" pitchFamily="34" charset="-120"/>
                <a:ea typeface="微軟正黑體" panose="020B0604030504040204" pitchFamily="34" charset="-120"/>
              </a:rPr>
              <a:t>公職人員利益衝突迴避法第</a:t>
            </a:r>
            <a:r>
              <a:rPr kumimoji="0" lang="en-US" altLang="zh-TW" sz="2600" b="1">
                <a:solidFill>
                  <a:srgbClr val="006600"/>
                </a:solidFill>
                <a:latin typeface="微軟正黑體" panose="020B0604030504040204" pitchFamily="34" charset="-120"/>
                <a:ea typeface="微軟正黑體" panose="020B0604030504040204" pitchFamily="34" charset="-120"/>
              </a:rPr>
              <a:t>12</a:t>
            </a:r>
            <a:r>
              <a:rPr kumimoji="0" lang="zh-TW" altLang="en-US" sz="2600" b="1">
                <a:solidFill>
                  <a:srgbClr val="006600"/>
                </a:solidFill>
                <a:latin typeface="微軟正黑體" panose="020B0604030504040204" pitchFamily="34" charset="-120"/>
                <a:ea typeface="微軟正黑體" panose="020B0604030504040204" pitchFamily="34" charset="-120"/>
              </a:rPr>
              <a:t>條</a:t>
            </a:r>
          </a:p>
          <a:p>
            <a:pPr marL="271463" indent="-271463" algn="just">
              <a:spcBef>
                <a:spcPts val="1200"/>
              </a:spcBef>
              <a:buClr>
                <a:srgbClr val="C00000"/>
              </a:buClr>
              <a:buSzPct val="70000"/>
              <a:buFont typeface="Wingdings" panose="05000000000000000000" pitchFamily="2" charset="2"/>
              <a:buChar char="n"/>
            </a:pPr>
            <a:r>
              <a:rPr kumimoji="0" lang="zh-TW" altLang="en-US" sz="2600" b="1">
                <a:solidFill>
                  <a:srgbClr val="006600"/>
                </a:solidFill>
                <a:latin typeface="微軟正黑體" panose="020B0604030504040204" pitchFamily="34" charset="-120"/>
                <a:ea typeface="微軟正黑體" panose="020B0604030504040204" pitchFamily="34" charset="-120"/>
              </a:rPr>
              <a:t>參考</a:t>
            </a:r>
            <a:r>
              <a:rPr kumimoji="0" lang="en-US" altLang="zh-TW" sz="2600" b="1">
                <a:solidFill>
                  <a:srgbClr val="006600"/>
                </a:solidFill>
                <a:latin typeface="微軟正黑體" panose="020B0604030504040204" pitchFamily="34" charset="-120"/>
                <a:ea typeface="微軟正黑體" panose="020B0604030504040204" pitchFamily="34" charset="-120"/>
              </a:rPr>
              <a:t>111</a:t>
            </a:r>
            <a:r>
              <a:rPr kumimoji="0" lang="zh-TW" altLang="en-US" sz="2600" b="1">
                <a:solidFill>
                  <a:srgbClr val="006600"/>
                </a:solidFill>
                <a:latin typeface="微軟正黑體" panose="020B0604030504040204" pitchFamily="34" charset="-120"/>
                <a:ea typeface="微軟正黑體" panose="020B0604030504040204" pitchFamily="34" charset="-120"/>
              </a:rPr>
              <a:t>年度訴字第</a:t>
            </a:r>
            <a:r>
              <a:rPr kumimoji="0" lang="en-US" altLang="zh-TW" sz="2600" b="1">
                <a:solidFill>
                  <a:srgbClr val="006600"/>
                </a:solidFill>
                <a:latin typeface="微軟正黑體" panose="020B0604030504040204" pitchFamily="34" charset="-120"/>
                <a:ea typeface="微軟正黑體" panose="020B0604030504040204" pitchFamily="34" charset="-120"/>
              </a:rPr>
              <a:t>268</a:t>
            </a:r>
            <a:r>
              <a:rPr kumimoji="0" lang="zh-TW" altLang="en-US" sz="2600" b="1">
                <a:solidFill>
                  <a:srgbClr val="006600"/>
                </a:solidFill>
                <a:latin typeface="微軟正黑體" panose="020B0604030504040204" pitchFamily="34" charset="-120"/>
                <a:ea typeface="微軟正黑體" panose="020B0604030504040204" pitchFamily="34" charset="-120"/>
              </a:rPr>
              <a:t>號刑事判決</a:t>
            </a:r>
            <a:endParaRPr kumimoji="0" lang="en-US" altLang="zh-TW" sz="2600" b="1" dirty="0">
              <a:solidFill>
                <a:srgbClr val="006600"/>
              </a:solidFill>
              <a:latin typeface="微軟正黑體" panose="020B0604030504040204" pitchFamily="34" charset="-120"/>
              <a:ea typeface="微軟正黑體" panose="020B0604030504040204" pitchFamily="34" charset="-120"/>
            </a:endParaRPr>
          </a:p>
        </p:txBody>
      </p:sp>
      <p:sp>
        <p:nvSpPr>
          <p:cNvPr id="7" name="Rectangle 9"/>
          <p:cNvSpPr>
            <a:spLocks noChangeArrowheads="1"/>
          </p:cNvSpPr>
          <p:nvPr/>
        </p:nvSpPr>
        <p:spPr bwMode="auto">
          <a:xfrm>
            <a:off x="390952" y="1186874"/>
            <a:ext cx="4613096" cy="310854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358775" indent="-358775"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流程透明化</a:t>
            </a:r>
          </a:p>
          <a:p>
            <a:pPr marL="358775" indent="0" algn="just">
              <a:spcBef>
                <a:spcPts val="0"/>
              </a:spcBef>
              <a:buClr>
                <a:srgbClr val="C00000"/>
              </a:buClr>
              <a:buSzPct val="85000"/>
            </a:pPr>
            <a:r>
              <a:rPr kumimoji="0" lang="zh-TW" altLang="en-US" sz="2800" b="1">
                <a:solidFill>
                  <a:srgbClr val="000066"/>
                </a:solidFill>
                <a:latin typeface="微軟正黑體" panose="020B0604030504040204" pitchFamily="34" charset="-120"/>
                <a:ea typeface="微軟正黑體" panose="020B0604030504040204" pitchFamily="34" charset="-120"/>
              </a:rPr>
              <a:t>機關受理申請案件流程宜公開透明形式呈現，如民眾申請項目不符合規定，並應明確一次告知不符事項及改正期間，避免產生刻意刁難之虞。</a:t>
            </a:r>
            <a:endParaRPr kumimoji="0" lang="en-US" altLang="zh-TW" sz="2800" b="1" dirty="0">
              <a:solidFill>
                <a:srgbClr val="000066"/>
              </a:solidFill>
              <a:latin typeface="微軟正黑體" panose="020B0604030504040204" pitchFamily="34" charset="-120"/>
              <a:ea typeface="微軟正黑體" panose="020B0604030504040204" pitchFamily="34" charset="-120"/>
            </a:endParaRPr>
          </a:p>
        </p:txBody>
      </p:sp>
      <p:sp>
        <p:nvSpPr>
          <p:cNvPr id="8" name="書卷 (水平) 7"/>
          <p:cNvSpPr/>
          <p:nvPr/>
        </p:nvSpPr>
        <p:spPr>
          <a:xfrm>
            <a:off x="5304178" y="116557"/>
            <a:ext cx="3012238"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相關法令</a:t>
            </a:r>
          </a:p>
        </p:txBody>
      </p:sp>
    </p:spTree>
    <p:extLst>
      <p:ext uri="{BB962C8B-B14F-4D97-AF65-F5344CB8AC3E}">
        <p14:creationId xmlns:p14="http://schemas.microsoft.com/office/powerpoint/2010/main" val="35504531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35</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251520" y="116632"/>
            <a:ext cx="5256584" cy="936179"/>
          </a:xfrm>
          <a:prstGeom prst="horizontalScroll">
            <a:avLst/>
          </a:prstGeom>
          <a:blipFill>
            <a:blip r:embed="rId2"/>
            <a:tile tx="0" ty="0" sx="100000" sy="100000" flip="none" algn="tl"/>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C00000"/>
                </a:solidFill>
                <a:latin typeface="微軟正黑體" panose="020B0604030504040204" pitchFamily="34" charset="-120"/>
              </a:rPr>
              <a:t>案例</a:t>
            </a:r>
            <a:r>
              <a:rPr lang="en-US" altLang="zh-TW" sz="3000" b="1">
                <a:solidFill>
                  <a:srgbClr val="C00000"/>
                </a:solidFill>
                <a:latin typeface="微軟正黑體" panose="020B0604030504040204" pitchFamily="34" charset="-120"/>
              </a:rPr>
              <a:t>5</a:t>
            </a:r>
            <a:r>
              <a:rPr lang="zh-TW" altLang="en-US" sz="3000" b="1">
                <a:solidFill>
                  <a:srgbClr val="0000FF"/>
                </a:solidFill>
                <a:latin typeface="微軟正黑體" panose="020B0604030504040204" pitchFamily="34" charset="-120"/>
              </a:rPr>
              <a:t>：睜一隻眼 閉一隻眼</a:t>
            </a:r>
          </a:p>
        </p:txBody>
      </p:sp>
      <p:sp>
        <p:nvSpPr>
          <p:cNvPr id="6" name="Rectangle 9"/>
          <p:cNvSpPr>
            <a:spLocks noChangeArrowheads="1"/>
          </p:cNvSpPr>
          <p:nvPr/>
        </p:nvSpPr>
        <p:spPr bwMode="auto">
          <a:xfrm>
            <a:off x="395536" y="1148546"/>
            <a:ext cx="8596064"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lnSpc>
                <a:spcPts val="3200"/>
              </a:lnSpc>
              <a:buClr>
                <a:srgbClr val="C00000"/>
              </a:buClr>
              <a:buSzPct val="85000"/>
              <a:buFont typeface="Wingdings" panose="05000000000000000000" pitchFamily="2" charset="2"/>
              <a:buChar char="n"/>
            </a:pPr>
            <a:r>
              <a:rPr kumimoji="0" lang="zh-TW" altLang="en-US" sz="2800" b="1">
                <a:solidFill>
                  <a:srgbClr val="000099"/>
                </a:solidFill>
                <a:latin typeface="微軟正黑體" panose="020B0604030504040204" pitchFamily="34" charset="-120"/>
                <a:ea typeface="微軟正黑體" panose="020B0604030504040204" pitchFamily="34" charset="-120"/>
              </a:rPr>
              <a:t>甲機關的</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工程主辦人員</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800" b="1">
                <a:solidFill>
                  <a:srgbClr val="000099"/>
                </a:solidFill>
                <a:latin typeface="微軟正黑體" panose="020B0604030504040204" pitchFamily="34" charset="-120"/>
                <a:ea typeface="微軟正黑體" panose="020B0604030504040204" pitchFamily="34" charset="-120"/>
              </a:rPr>
              <a:t>，負責渠道改善工程的估驗與協驗業務。因該</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工程金額超過</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2,000</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萬元</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需有一位專任品管人員</a:t>
            </a:r>
            <a:r>
              <a:rPr kumimoji="0" lang="zh-TW" altLang="en-US" sz="2800" b="1">
                <a:solidFill>
                  <a:srgbClr val="000099"/>
                </a:solidFill>
                <a:latin typeface="微軟正黑體" panose="020B0604030504040204" pitchFamily="34" charset="-120"/>
                <a:ea typeface="微軟正黑體" panose="020B0604030504040204" pitchFamily="34" charset="-120"/>
              </a:rPr>
              <a:t>，而</a:t>
            </a:r>
            <a:r>
              <a:rPr kumimoji="0" lang="en-US" altLang="zh-TW" sz="2800" b="1">
                <a:solidFill>
                  <a:srgbClr val="000099"/>
                </a:solidFill>
                <a:latin typeface="微軟正黑體" panose="020B0604030504040204" pitchFamily="34" charset="-120"/>
                <a:ea typeface="微軟正黑體" panose="020B0604030504040204" pitchFamily="34" charset="-120"/>
              </a:rPr>
              <a:t>A</a:t>
            </a:r>
            <a:r>
              <a:rPr kumimoji="0" lang="zh-TW" altLang="en-US" sz="2800" b="1">
                <a:solidFill>
                  <a:srgbClr val="000099"/>
                </a:solidFill>
                <a:latin typeface="微軟正黑體" panose="020B0604030504040204" pitchFamily="34" charset="-120"/>
                <a:ea typeface="微軟正黑體" panose="020B0604030504040204" pitchFamily="34" charset="-120"/>
              </a:rPr>
              <a:t>明知承攬該工程施作之乙公司負責人</a:t>
            </a:r>
            <a:r>
              <a:rPr kumimoji="0" lang="en-US" altLang="zh-TW" sz="2800" b="1">
                <a:solidFill>
                  <a:srgbClr val="000099"/>
                </a:solidFill>
                <a:latin typeface="微軟正黑體" panose="020B0604030504040204" pitchFamily="34" charset="-120"/>
                <a:ea typeface="微軟正黑體" panose="020B0604030504040204" pitchFamily="34" charset="-120"/>
              </a:rPr>
              <a:t>B</a:t>
            </a:r>
            <a:r>
              <a:rPr kumimoji="0" lang="zh-TW" altLang="en-US" sz="2800" b="1">
                <a:solidFill>
                  <a:srgbClr val="000099"/>
                </a:solidFill>
                <a:latin typeface="微軟正黑體" panose="020B0604030504040204" pitchFamily="34" charset="-120"/>
                <a:ea typeface="微軟正黑體" panose="020B0604030504040204" pitchFamily="34" charset="-120"/>
              </a:rPr>
              <a:t>，為了壓低人事成本，</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以每月數千元的代價向</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C</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租借「品管人員」證照</a:t>
            </a:r>
            <a:r>
              <a:rPr kumimoji="0" lang="zh-TW" altLang="en-US" sz="2800" b="1">
                <a:solidFill>
                  <a:srgbClr val="000099"/>
                </a:solidFill>
                <a:latin typeface="微軟正黑體" panose="020B0604030504040204" pitchFamily="34" charset="-120"/>
                <a:ea typeface="微軟正黑體" panose="020B0604030504040204" pitchFamily="34" charset="-120"/>
              </a:rPr>
              <a:t>，向機關提報</a:t>
            </a:r>
            <a:r>
              <a:rPr kumimoji="0" lang="en-US" altLang="zh-TW" sz="2800" b="1">
                <a:solidFill>
                  <a:srgbClr val="000099"/>
                </a:solidFill>
                <a:latin typeface="微軟正黑體" panose="020B0604030504040204" pitchFamily="34" charset="-120"/>
                <a:ea typeface="微軟正黑體" panose="020B0604030504040204" pitchFamily="34" charset="-120"/>
              </a:rPr>
              <a:t>C</a:t>
            </a:r>
            <a:r>
              <a:rPr kumimoji="0" lang="zh-TW" altLang="en-US" sz="2800" b="1">
                <a:solidFill>
                  <a:srgbClr val="000099"/>
                </a:solidFill>
                <a:latin typeface="微軟正黑體" panose="020B0604030504040204" pitchFamily="34" charset="-120"/>
                <a:ea typeface="微軟正黑體" panose="020B0604030504040204" pitchFamily="34" charset="-120"/>
              </a:rPr>
              <a:t>為該工程的駐地品管工程師；</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且</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C</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實際上從未常駐工地執行監造業務</a:t>
            </a:r>
            <a:r>
              <a:rPr kumimoji="0" lang="zh-TW" altLang="en-US" sz="2800" b="1">
                <a:solidFill>
                  <a:srgbClr val="000099"/>
                </a:solidFill>
                <a:latin typeface="微軟正黑體" panose="020B0604030504040204" pitchFamily="34" charset="-120"/>
                <a:ea typeface="微軟正黑體" panose="020B0604030504040204" pitchFamily="34" charset="-120"/>
              </a:rPr>
              <a:t>，僅於相關會議紀錄及簽名欄中被不實登載，由</a:t>
            </a:r>
            <a:r>
              <a:rPr kumimoji="0" lang="en-US" altLang="zh-TW" sz="2800" b="1">
                <a:solidFill>
                  <a:srgbClr val="000099"/>
                </a:solidFill>
                <a:latin typeface="微軟正黑體" panose="020B0604030504040204" pitchFamily="34" charset="-120"/>
                <a:ea typeface="微軟正黑體" panose="020B0604030504040204" pitchFamily="34" charset="-120"/>
              </a:rPr>
              <a:t>B</a:t>
            </a:r>
            <a:r>
              <a:rPr kumimoji="0" lang="zh-TW" altLang="en-US" sz="2800" b="1">
                <a:solidFill>
                  <a:srgbClr val="000099"/>
                </a:solidFill>
                <a:latin typeface="微軟正黑體" panose="020B0604030504040204" pitchFamily="34" charset="-120"/>
                <a:ea typeface="微軟正黑體" panose="020B0604030504040204" pitchFamily="34" charset="-120"/>
              </a:rPr>
              <a:t>偽造</a:t>
            </a:r>
            <a:r>
              <a:rPr kumimoji="0" lang="en-US" altLang="zh-TW" sz="2800" b="1">
                <a:solidFill>
                  <a:srgbClr val="000099"/>
                </a:solidFill>
                <a:latin typeface="微軟正黑體" panose="020B0604030504040204" pitchFamily="34" charset="-120"/>
                <a:ea typeface="微軟正黑體" panose="020B0604030504040204" pitchFamily="34" charset="-120"/>
              </a:rPr>
              <a:t>C</a:t>
            </a:r>
            <a:r>
              <a:rPr kumimoji="0" lang="zh-TW" altLang="en-US" sz="2800" b="1">
                <a:solidFill>
                  <a:srgbClr val="000099"/>
                </a:solidFill>
                <a:latin typeface="微軟正黑體" panose="020B0604030504040204" pitchFamily="34" charset="-120"/>
                <a:ea typeface="微軟正黑體" panose="020B0604030504040204" pitchFamily="34" charset="-120"/>
              </a:rPr>
              <a:t>的簽名以製造其常駐的假象。</a:t>
            </a:r>
          </a:p>
          <a:p>
            <a:pPr marL="457200" indent="-457200" algn="just">
              <a:lnSpc>
                <a:spcPts val="3200"/>
              </a:lnSpc>
              <a:buClr>
                <a:srgbClr val="C00000"/>
              </a:buClr>
              <a:buSzPct val="85000"/>
              <a:buFont typeface="Wingdings" panose="05000000000000000000" pitchFamily="2" charset="2"/>
              <a:buChar char="n"/>
            </a:pPr>
            <a:r>
              <a:rPr kumimoji="0" lang="zh-TW" altLang="en-US" sz="2800" b="1">
                <a:solidFill>
                  <a:srgbClr val="000099"/>
                </a:solidFill>
                <a:latin typeface="微軟正黑體" panose="020B0604030504040204" pitchFamily="34" charset="-120"/>
                <a:ea typeface="微軟正黑體" panose="020B0604030504040204" pitchFamily="34" charset="-120"/>
              </a:rPr>
              <a:t>惟</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認為承攬該工程之乙公司工程品質</a:t>
            </a:r>
            <a:r>
              <a:rPr kumimoji="0" lang="zh-TW" altLang="en-US" sz="2800" b="1">
                <a:solidFill>
                  <a:srgbClr val="000099"/>
                </a:solidFill>
                <a:latin typeface="微軟正黑體" panose="020B0604030504040204" pitchFamily="34" charset="-120"/>
                <a:ea typeface="微軟正黑體" panose="020B0604030504040204" pitchFamily="34" charset="-120"/>
              </a:rPr>
              <a:t>符合規定，遂</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仍以乙公司送件之估驗、核銷資料辦理驗收付款</a:t>
            </a:r>
            <a:r>
              <a:rPr kumimoji="0" lang="zh-TW" altLang="en-US" sz="2800" b="1">
                <a:solidFill>
                  <a:srgbClr val="000099"/>
                </a:solidFill>
                <a:latin typeface="微軟正黑體" panose="020B0604030504040204" pitchFamily="34" charset="-120"/>
                <a:ea typeface="微軟正黑體" panose="020B0604030504040204" pitchFamily="34" charset="-120"/>
              </a:rPr>
              <a:t>。</a:t>
            </a:r>
            <a:endParaRPr kumimoji="0" lang="en-US" altLang="zh-TW" sz="2800"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380760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0226" name="投影片編號版面配置區 5"/>
          <p:cNvSpPr>
            <a:spLocks noGrp="1"/>
          </p:cNvSpPr>
          <p:nvPr>
            <p:ph type="sldNum" sz="quarter" idx="12"/>
          </p:nvPr>
        </p:nvSpPr>
        <p:spPr>
          <a:xfrm>
            <a:off x="8316416" y="99330"/>
            <a:ext cx="743446" cy="457200"/>
          </a:xfrm>
          <a:noFill/>
        </p:spPr>
        <p:txBody>
          <a:bodyPr/>
          <a:lstStyle>
            <a:lvl1pPr>
              <a:spcBef>
                <a:spcPct val="20000"/>
              </a:spcBef>
              <a:buClr>
                <a:schemeClr val="tx1"/>
              </a:buClr>
              <a:buSzPct val="75000"/>
              <a:buFont typeface="Wingdings" panose="05000000000000000000" pitchFamily="2" charset="2"/>
              <a:buChar char="l"/>
              <a:defRPr kumimoji="1" sz="2800">
                <a:solidFill>
                  <a:schemeClr val="tx1"/>
                </a:solidFill>
                <a:latin typeface="Arial" panose="020B0604020202020204" pitchFamily="34" charset="0"/>
                <a:ea typeface="新細明體" panose="02020500000000000000" pitchFamily="18" charset="-120"/>
              </a:defRPr>
            </a:lvl1pPr>
            <a:lvl2pPr marL="742950" indent="-285750">
              <a:spcBef>
                <a:spcPct val="20000"/>
              </a:spcBef>
              <a:buClr>
                <a:schemeClr val="tx1"/>
              </a:buClr>
              <a:buSzPct val="75000"/>
              <a:buChar char="–"/>
              <a:defRPr kumimoji="1" sz="2400">
                <a:solidFill>
                  <a:schemeClr val="tx1"/>
                </a:solidFill>
                <a:latin typeface="Arial" panose="020B0604020202020204" pitchFamily="34" charset="0"/>
                <a:ea typeface="新細明體" panose="02020500000000000000" pitchFamily="18" charset="-120"/>
              </a:defRPr>
            </a:lvl2pPr>
            <a:lvl3pPr marL="1143000" indent="-228600">
              <a:spcBef>
                <a:spcPct val="20000"/>
              </a:spcBef>
              <a:buClr>
                <a:schemeClr val="tx1"/>
              </a:buClr>
              <a:buSzPct val="7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3pPr>
            <a:lvl4pPr marL="1600200" indent="-228600">
              <a:spcBef>
                <a:spcPct val="20000"/>
              </a:spcBef>
              <a:buClr>
                <a:schemeClr val="tx1"/>
              </a:buClr>
              <a:buSzPct val="80000"/>
              <a:buChar char="–"/>
              <a:defRPr kumimoji="1">
                <a:solidFill>
                  <a:schemeClr val="tx1"/>
                </a:solidFill>
                <a:latin typeface="Arial" panose="020B0604020202020204" pitchFamily="34" charset="0"/>
                <a:ea typeface="新細明體" panose="02020500000000000000" pitchFamily="18" charset="-120"/>
              </a:defRPr>
            </a:lvl4pPr>
            <a:lvl5pPr marL="2057400" indent="-228600">
              <a:spcBef>
                <a:spcPct val="20000"/>
              </a:spcBef>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9pPr>
          </a:lstStyle>
          <a:p>
            <a:pPr>
              <a:spcBef>
                <a:spcPct val="0"/>
              </a:spcBef>
              <a:buClrTx/>
              <a:buSzTx/>
              <a:buFontTx/>
              <a:buNone/>
            </a:pPr>
            <a:fld id="{47296BA7-4D8E-4F96-BB0A-D38B44ED19BD}" type="slidenum">
              <a:rPr kumimoji="0" lang="zh-TW" altLang="en-US" sz="2400" smtClean="0">
                <a:solidFill>
                  <a:srgbClr val="003399"/>
                </a:solidFill>
                <a:latin typeface="Times New Roman" panose="02020603050405020304" pitchFamily="18" charset="0"/>
              </a:rPr>
              <a:pPr>
                <a:spcBef>
                  <a:spcPct val="0"/>
                </a:spcBef>
                <a:buClrTx/>
                <a:buSzTx/>
                <a:buFontTx/>
                <a:buNone/>
              </a:pPr>
              <a:t>36</a:t>
            </a:fld>
            <a:endParaRPr kumimoji="0" lang="en-US" altLang="zh-TW" sz="2400">
              <a:solidFill>
                <a:srgbClr val="003399"/>
              </a:solidFill>
              <a:latin typeface="Times New Roman" panose="02020603050405020304" pitchFamily="18" charset="0"/>
            </a:endParaRPr>
          </a:p>
        </p:txBody>
      </p:sp>
      <p:sp>
        <p:nvSpPr>
          <p:cNvPr id="7" name="書卷 (水平) 6"/>
          <p:cNvSpPr/>
          <p:nvPr/>
        </p:nvSpPr>
        <p:spPr>
          <a:xfrm>
            <a:off x="683568" y="877602"/>
            <a:ext cx="7812868" cy="1873250"/>
          </a:xfrm>
          <a:prstGeom prst="horizontalScroll">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600" b="1">
                <a:solidFill>
                  <a:srgbClr val="100278"/>
                </a:solidFill>
                <a:latin typeface="微軟正黑體" panose="020B0604030504040204" pitchFamily="34" charset="-120"/>
                <a:ea typeface="微軟正黑體" panose="020B0604030504040204" pitchFamily="34" charset="-120"/>
              </a:rPr>
              <a:t>公共工程施工品質管理作業要點</a:t>
            </a:r>
            <a:endParaRPr lang="en-US" altLang="zh-TW" sz="3600" b="1">
              <a:solidFill>
                <a:srgbClr val="100278"/>
              </a:solidFill>
              <a:latin typeface="微軟正黑體" panose="020B0604030504040204" pitchFamily="34" charset="-120"/>
              <a:ea typeface="微軟正黑體" panose="020B0604030504040204" pitchFamily="34" charset="-120"/>
            </a:endParaRPr>
          </a:p>
          <a:p>
            <a:pPr algn="ctr" eaLnBrk="1" hangingPunct="1">
              <a:defRPr/>
            </a:pPr>
            <a:r>
              <a:rPr lang="en-US" altLang="zh-TW" sz="2800" b="1">
                <a:solidFill>
                  <a:srgbClr val="660033"/>
                </a:solidFill>
                <a:latin typeface="微軟正黑體" panose="020B0604030504040204" pitchFamily="34" charset="-120"/>
                <a:ea typeface="微軟正黑體" panose="020B0604030504040204" pitchFamily="34" charset="-120"/>
              </a:rPr>
              <a:t>(112.05.11</a:t>
            </a:r>
            <a:r>
              <a:rPr lang="zh-TW" altLang="en-US" sz="2800" b="1">
                <a:solidFill>
                  <a:srgbClr val="660033"/>
                </a:solidFill>
                <a:latin typeface="微軟正黑體" panose="020B0604030504040204" pitchFamily="34" charset="-120"/>
                <a:ea typeface="微軟正黑體" panose="020B0604030504040204" pitchFamily="34" charset="-120"/>
              </a:rPr>
              <a:t>工程管字第 </a:t>
            </a:r>
            <a:r>
              <a:rPr lang="en-US" altLang="zh-TW" sz="2800" b="1">
                <a:solidFill>
                  <a:srgbClr val="660033"/>
                </a:solidFill>
                <a:latin typeface="微軟正黑體" panose="020B0604030504040204" pitchFamily="34" charset="-120"/>
                <a:ea typeface="微軟正黑體" panose="020B0604030504040204" pitchFamily="34" charset="-120"/>
              </a:rPr>
              <a:t>1120300119</a:t>
            </a:r>
            <a:r>
              <a:rPr lang="zh-TW" altLang="en-US" sz="2800" b="1">
                <a:solidFill>
                  <a:srgbClr val="660033"/>
                </a:solidFill>
                <a:latin typeface="微軟正黑體" panose="020B0604030504040204" pitchFamily="34" charset="-120"/>
                <a:ea typeface="微軟正黑體" panose="020B0604030504040204" pitchFamily="34" charset="-120"/>
              </a:rPr>
              <a:t>號函修正</a:t>
            </a:r>
            <a:r>
              <a:rPr lang="en-US" altLang="zh-TW" sz="2800" b="1">
                <a:solidFill>
                  <a:srgbClr val="660033"/>
                </a:solidFill>
                <a:latin typeface="微軟正黑體" panose="020B0604030504040204" pitchFamily="34" charset="-120"/>
                <a:ea typeface="微軟正黑體" panose="020B0604030504040204" pitchFamily="34" charset="-120"/>
              </a:rPr>
              <a:t>)</a:t>
            </a:r>
            <a:endParaRPr lang="zh-TW" altLang="en-US" sz="2800" b="1" dirty="0">
              <a:solidFill>
                <a:srgbClr val="660033"/>
              </a:solidFill>
              <a:latin typeface="微軟正黑體" panose="020B0604030504040204" pitchFamily="34" charset="-120"/>
              <a:ea typeface="微軟正黑體" panose="020B0604030504040204" pitchFamily="34" charset="-120"/>
            </a:endParaRPr>
          </a:p>
        </p:txBody>
      </p:sp>
      <p:sp>
        <p:nvSpPr>
          <p:cNvPr id="4" name="Rectangle 11"/>
          <p:cNvSpPr>
            <a:spLocks noChangeArrowheads="1"/>
          </p:cNvSpPr>
          <p:nvPr/>
        </p:nvSpPr>
        <p:spPr bwMode="auto">
          <a:xfrm>
            <a:off x="323527" y="3392996"/>
            <a:ext cx="8568953" cy="2988332"/>
          </a:xfrm>
          <a:prstGeom prst="rect">
            <a:avLst/>
          </a:prstGeom>
          <a:solidFill>
            <a:schemeClr val="accent6">
              <a:lumMod val="20000"/>
              <a:lumOff val="80000"/>
            </a:schemeClr>
          </a:solid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266700" lvl="1" indent="-266700" algn="just" eaLnBrk="1" hangingPunct="1">
              <a:buClr>
                <a:srgbClr val="C00000"/>
              </a:buClr>
              <a:buSzPct val="75000"/>
              <a:buFont typeface="Wingdings" panose="05000000000000000000" pitchFamily="2" charset="2"/>
              <a:buChar char="n"/>
              <a:defRPr/>
            </a:pPr>
            <a:r>
              <a:rPr lang="zh-TW" altLang="en-US" sz="2800" b="1">
                <a:solidFill>
                  <a:srgbClr val="800000"/>
                </a:solidFill>
                <a:latin typeface="微軟正黑體" panose="020B0604030504040204" pitchFamily="34" charset="-120"/>
                <a:ea typeface="微軟正黑體" panose="020B0604030504040204" pitchFamily="34" charset="-120"/>
              </a:rPr>
              <a:t>公共工程施工品質管理作業要點</a:t>
            </a:r>
            <a:r>
              <a:rPr lang="zh-TW" altLang="en-US" sz="2800" b="1">
                <a:solidFill>
                  <a:srgbClr val="006600"/>
                </a:solidFill>
                <a:latin typeface="微軟正黑體" panose="020B0604030504040204" pitchFamily="34" charset="-120"/>
                <a:ea typeface="微軟正黑體" panose="020B0604030504040204" pitchFamily="34" charset="-120"/>
              </a:rPr>
              <a:t>第</a:t>
            </a:r>
            <a:r>
              <a:rPr lang="en-US" altLang="zh-TW" sz="2800" b="1">
                <a:solidFill>
                  <a:srgbClr val="006600"/>
                </a:solidFill>
                <a:latin typeface="微軟正黑體" panose="020B0604030504040204" pitchFamily="34" charset="-120"/>
                <a:ea typeface="微軟正黑體" panose="020B0604030504040204" pitchFamily="34" charset="-120"/>
              </a:rPr>
              <a:t>2</a:t>
            </a:r>
            <a:r>
              <a:rPr lang="zh-TW" altLang="en-US" sz="2800" b="1">
                <a:solidFill>
                  <a:srgbClr val="006600"/>
                </a:solidFill>
                <a:latin typeface="微軟正黑體" panose="020B0604030504040204" pitchFamily="34" charset="-120"/>
                <a:ea typeface="微軟正黑體" panose="020B0604030504040204" pitchFamily="34" charset="-120"/>
              </a:rPr>
              <a:t>點</a:t>
            </a:r>
            <a:endParaRPr lang="en-US" altLang="zh-TW" sz="2600" b="1" spc="-100">
              <a:solidFill>
                <a:srgbClr val="0000FF"/>
              </a:solidFill>
              <a:latin typeface="微軟正黑體" panose="020B0604030504040204" pitchFamily="34" charset="-120"/>
              <a:ea typeface="微軟正黑體" panose="020B0604030504040204" pitchFamily="34" charset="-120"/>
            </a:endParaRPr>
          </a:p>
          <a:p>
            <a:pPr marL="0" lvl="1" indent="271463" algn="just" eaLnBrk="1" hangingPunct="1">
              <a:buClr>
                <a:srgbClr val="006600"/>
              </a:buClr>
              <a:buSzPct val="75000"/>
              <a:defRPr/>
            </a:pPr>
            <a:r>
              <a:rPr lang="zh-TW" altLang="en-US" sz="2800" b="1" spc="-100">
                <a:solidFill>
                  <a:srgbClr val="0000FF"/>
                </a:solidFill>
                <a:latin typeface="微軟正黑體" panose="020B0604030504040204" pitchFamily="34" charset="-120"/>
                <a:ea typeface="微軟正黑體" panose="020B0604030504040204" pitchFamily="34" charset="-120"/>
              </a:rPr>
              <a:t>行政院與所屬各級行政機關、公立學校及公營事業機構（以下簡稱機關）辦理工程採購，其施工品質管理作業，除法令另有規定外，依本要點之規定。</a:t>
            </a:r>
          </a:p>
          <a:p>
            <a:pPr marL="0" lvl="1" indent="271463" algn="just" eaLnBrk="1" hangingPunct="1">
              <a:buClr>
                <a:srgbClr val="006600"/>
              </a:buClr>
              <a:buSzPct val="75000"/>
              <a:defRPr/>
            </a:pPr>
            <a:r>
              <a:rPr lang="zh-TW" altLang="en-US" sz="2800" b="1" spc="-100">
                <a:solidFill>
                  <a:srgbClr val="0000FF"/>
                </a:solidFill>
                <a:latin typeface="微軟正黑體" panose="020B0604030504040204" pitchFamily="34" charset="-120"/>
                <a:ea typeface="微軟正黑體" panose="020B0604030504040204" pitchFamily="34" charset="-120"/>
              </a:rPr>
              <a:t> </a:t>
            </a:r>
            <a:r>
              <a:rPr lang="zh-TW" altLang="en-US" sz="2800" b="1" u="dbl" spc="-100">
                <a:solidFill>
                  <a:srgbClr val="0000FF"/>
                </a:solidFill>
                <a:uFill>
                  <a:solidFill>
                    <a:srgbClr val="FF0000"/>
                  </a:solidFill>
                </a:uFill>
                <a:latin typeface="微軟正黑體" panose="020B0604030504040204" pitchFamily="34" charset="-120"/>
                <a:ea typeface="微軟正黑體" panose="020B0604030504040204" pitchFamily="34" charset="-120"/>
              </a:rPr>
              <a:t>本要點所定</a:t>
            </a:r>
            <a:r>
              <a:rPr lang="zh-TW" altLang="en-US" sz="2800" b="1" u="dbl" spc="-100">
                <a:solidFill>
                  <a:srgbClr val="000000"/>
                </a:solidFill>
                <a:uFill>
                  <a:solidFill>
                    <a:srgbClr val="FF0000"/>
                  </a:solidFill>
                </a:uFill>
                <a:latin typeface="微軟正黑體" panose="020B0604030504040204" pitchFamily="34" charset="-120"/>
                <a:ea typeface="微軟正黑體" panose="020B0604030504040204" pitchFamily="34" charset="-120"/>
              </a:rPr>
              <a:t>工程金額</a:t>
            </a:r>
            <a:r>
              <a:rPr lang="zh-TW" altLang="en-US" sz="2800" b="1" u="dbl" spc="-100">
                <a:solidFill>
                  <a:srgbClr val="0000FF"/>
                </a:solidFill>
                <a:uFill>
                  <a:solidFill>
                    <a:srgbClr val="FF0000"/>
                  </a:solidFill>
                </a:uFill>
                <a:latin typeface="微軟正黑體" panose="020B0604030504040204" pitchFamily="34" charset="-120"/>
                <a:ea typeface="微軟正黑體" panose="020B0604030504040204" pitchFamily="34" charset="-120"/>
              </a:rPr>
              <a:t>係指採購標案</a:t>
            </a:r>
            <a:r>
              <a:rPr lang="zh-TW" altLang="en-US" sz="2800" b="1" u="dbl" spc="-100">
                <a:solidFill>
                  <a:srgbClr val="000000"/>
                </a:solidFill>
                <a:uFill>
                  <a:solidFill>
                    <a:srgbClr val="FF0000"/>
                  </a:solidFill>
                </a:uFill>
                <a:latin typeface="微軟正黑體" panose="020B0604030504040204" pitchFamily="34" charset="-120"/>
                <a:ea typeface="微軟正黑體" panose="020B0604030504040204" pitchFamily="34" charset="-120"/>
              </a:rPr>
              <a:t>預算金額</a:t>
            </a:r>
            <a:r>
              <a:rPr lang="zh-TW" altLang="en-US" sz="2800" b="1" u="dbl" spc="-100">
                <a:solidFill>
                  <a:srgbClr val="0000FF"/>
                </a:solidFill>
                <a:uFill>
                  <a:solidFill>
                    <a:srgbClr val="FF0000"/>
                  </a:solidFill>
                </a:uFill>
                <a:latin typeface="微軟正黑體" panose="020B0604030504040204" pitchFamily="34" charset="-120"/>
                <a:ea typeface="微軟正黑體" panose="020B0604030504040204" pitchFamily="34" charset="-120"/>
              </a:rPr>
              <a:t>，如為</a:t>
            </a:r>
            <a:r>
              <a:rPr lang="zh-TW" altLang="en-US" sz="2800" b="1" u="dbl" spc="-100">
                <a:solidFill>
                  <a:srgbClr val="000000"/>
                </a:solidFill>
                <a:uFill>
                  <a:solidFill>
                    <a:srgbClr val="FF0000"/>
                  </a:solidFill>
                </a:uFill>
                <a:latin typeface="微軟正黑體" panose="020B0604030504040204" pitchFamily="34" charset="-120"/>
                <a:ea typeface="微軟正黑體" panose="020B0604030504040204" pitchFamily="34" charset="-120"/>
              </a:rPr>
              <a:t>複數決標</a:t>
            </a:r>
            <a:r>
              <a:rPr lang="zh-TW" altLang="en-US" sz="2800" b="1" u="dbl" spc="-100">
                <a:solidFill>
                  <a:srgbClr val="0000FF"/>
                </a:solidFill>
                <a:uFill>
                  <a:solidFill>
                    <a:srgbClr val="FF0000"/>
                  </a:solidFill>
                </a:uFill>
                <a:latin typeface="微軟正黑體" panose="020B0604030504040204" pitchFamily="34" charset="-120"/>
                <a:ea typeface="微軟正黑體" panose="020B0604030504040204" pitchFamily="34" charset="-120"/>
              </a:rPr>
              <a:t>則為</a:t>
            </a:r>
            <a:r>
              <a:rPr lang="zh-TW" altLang="en-US" sz="2800" b="1" u="dbl" spc="-100">
                <a:solidFill>
                  <a:srgbClr val="000000"/>
                </a:solidFill>
                <a:uFill>
                  <a:solidFill>
                    <a:srgbClr val="FF0000"/>
                  </a:solidFill>
                </a:uFill>
                <a:latin typeface="微軟正黑體" panose="020B0604030504040204" pitchFamily="34" charset="-120"/>
                <a:ea typeface="微軟正黑體" panose="020B0604030504040204" pitchFamily="34" charset="-120"/>
              </a:rPr>
              <a:t>各項預算金額</a:t>
            </a:r>
            <a:r>
              <a:rPr lang="zh-TW" altLang="en-US" sz="2800" b="1" u="dbl" spc="-100">
                <a:solidFill>
                  <a:srgbClr val="0000FF"/>
                </a:solidFill>
                <a:uFill>
                  <a:solidFill>
                    <a:srgbClr val="FF0000"/>
                  </a:solidFill>
                </a:uFill>
                <a:latin typeface="微軟正黑體" panose="020B0604030504040204" pitchFamily="34" charset="-120"/>
                <a:ea typeface="微軟正黑體" panose="020B0604030504040204" pitchFamily="34" charset="-120"/>
              </a:rPr>
              <a:t>；因</a:t>
            </a:r>
            <a:r>
              <a:rPr lang="zh-TW" altLang="en-US" sz="2800" b="1" u="dbl" spc="-100">
                <a:solidFill>
                  <a:srgbClr val="000000"/>
                </a:solidFill>
                <a:uFill>
                  <a:solidFill>
                    <a:srgbClr val="FF0000"/>
                  </a:solidFill>
                </a:uFill>
                <a:latin typeface="微軟正黑體" panose="020B0604030504040204" pitchFamily="34" charset="-120"/>
                <a:ea typeface="微軟正黑體" panose="020B0604030504040204" pitchFamily="34" charset="-120"/>
              </a:rPr>
              <a:t>契約變更</a:t>
            </a:r>
            <a:r>
              <a:rPr lang="zh-TW" altLang="en-US" sz="2800" b="1" u="dbl" spc="-100">
                <a:solidFill>
                  <a:srgbClr val="0000FF"/>
                </a:solidFill>
                <a:uFill>
                  <a:solidFill>
                    <a:srgbClr val="FF0000"/>
                  </a:solidFill>
                </a:uFill>
                <a:latin typeface="微軟正黑體" panose="020B0604030504040204" pitchFamily="34" charset="-120"/>
                <a:ea typeface="微軟正黑體" panose="020B0604030504040204" pitchFamily="34" charset="-120"/>
              </a:rPr>
              <a:t>致金額異動者，則</a:t>
            </a:r>
            <a:r>
              <a:rPr lang="zh-TW" altLang="en-US" sz="2800" b="1" u="dbl" spc="-100">
                <a:solidFill>
                  <a:srgbClr val="000000"/>
                </a:solidFill>
                <a:uFill>
                  <a:solidFill>
                    <a:srgbClr val="FF0000"/>
                  </a:solidFill>
                </a:uFill>
                <a:latin typeface="微軟正黑體" panose="020B0604030504040204" pitchFamily="34" charset="-120"/>
                <a:ea typeface="微軟正黑體" panose="020B0604030504040204" pitchFamily="34" charset="-120"/>
              </a:rPr>
              <a:t>為變更後之契約金額</a:t>
            </a:r>
            <a:r>
              <a:rPr lang="zh-TW" altLang="en-US" sz="2800" b="1" spc="-100">
                <a:solidFill>
                  <a:srgbClr val="0000FF"/>
                </a:solidFill>
                <a:latin typeface="微軟正黑體" panose="020B0604030504040204" pitchFamily="34" charset="-120"/>
                <a:ea typeface="微軟正黑體" panose="020B0604030504040204" pitchFamily="34" charset="-120"/>
              </a:rPr>
              <a:t>。</a:t>
            </a:r>
            <a:endParaRPr lang="en-US" altLang="zh-TW" sz="2800" b="1" spc="-100" dirty="0">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5624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lgn="l"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lgn="l"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lgn="l"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lgn="l"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lgn="l"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4F25D459-0895-4EC2-9445-0AE46380FFE9}" type="slidenum">
              <a:rPr lang="en-US" altLang="zh-TW" sz="1400" smtClean="0">
                <a:solidFill>
                  <a:srgbClr val="AD1F1F"/>
                </a:solidFill>
                <a:latin typeface="Times New Roman" panose="02020603050405020304" pitchFamily="18" charset="0"/>
              </a:rPr>
              <a:pPr algn="r" eaLnBrk="1" hangingPunct="1">
                <a:spcBef>
                  <a:spcPct val="0"/>
                </a:spcBef>
                <a:buClrTx/>
                <a:buSzTx/>
                <a:buFontTx/>
                <a:buNone/>
                <a:defRPr/>
              </a:pPr>
              <a:t>37</a:t>
            </a:fld>
            <a:endParaRPr lang="en-US" altLang="zh-TW" sz="1400">
              <a:solidFill>
                <a:srgbClr val="AD1F1F"/>
              </a:solidFill>
              <a:latin typeface="Times New Roman" panose="02020603050405020304" pitchFamily="18" charset="0"/>
            </a:endParaRPr>
          </a:p>
        </p:txBody>
      </p:sp>
      <p:sp>
        <p:nvSpPr>
          <p:cNvPr id="6" name="書卷 (水平) 5"/>
          <p:cNvSpPr/>
          <p:nvPr/>
        </p:nvSpPr>
        <p:spPr>
          <a:xfrm>
            <a:off x="1547664" y="116632"/>
            <a:ext cx="2880320" cy="891480"/>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200" b="1">
                <a:solidFill>
                  <a:prstClr val="black"/>
                </a:solidFill>
                <a:latin typeface="微軟正黑體" panose="020B0604030504040204" pitchFamily="34" charset="-120"/>
              </a:rPr>
              <a:t>品管人員人數</a:t>
            </a:r>
            <a:endParaRPr lang="zh-TW" altLang="en-US" sz="3200" b="1" dirty="0">
              <a:solidFill>
                <a:prstClr val="black"/>
              </a:solidFill>
              <a:latin typeface="微軟正黑體" panose="020B0604030504040204" pitchFamily="34" charset="-120"/>
            </a:endParaRPr>
          </a:p>
        </p:txBody>
      </p:sp>
      <p:sp>
        <p:nvSpPr>
          <p:cNvPr id="7" name="Rectangle 11"/>
          <p:cNvSpPr>
            <a:spLocks noChangeArrowheads="1"/>
          </p:cNvSpPr>
          <p:nvPr/>
        </p:nvSpPr>
        <p:spPr bwMode="auto">
          <a:xfrm>
            <a:off x="179513" y="1052736"/>
            <a:ext cx="8712968" cy="5688632"/>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342900" lvl="1" indent="-342900" algn="just" eaLnBrk="1" hangingPunct="1">
              <a:buClr>
                <a:srgbClr val="C00000"/>
              </a:buClr>
              <a:buSzPct val="75000"/>
              <a:buFont typeface="Wingdings" panose="05000000000000000000" pitchFamily="2" charset="2"/>
              <a:buChar char="n"/>
              <a:defRPr/>
            </a:pPr>
            <a:r>
              <a:rPr lang="zh-TW" altLang="en-US" b="1" dirty="0">
                <a:latin typeface="微軟正黑體" panose="020B0604030504040204" pitchFamily="34" charset="-120"/>
                <a:ea typeface="微軟正黑體" panose="020B0604030504040204" pitchFamily="34" charset="-120"/>
              </a:rPr>
              <a:t>公共工程施工品質管理作業要點</a:t>
            </a:r>
            <a:r>
              <a:rPr lang="zh-TW" altLang="en-US" b="1" dirty="0">
                <a:solidFill>
                  <a:srgbClr val="006600"/>
                </a:solidFill>
                <a:latin typeface="微軟正黑體" panose="020B0604030504040204" pitchFamily="34" charset="-120"/>
                <a:ea typeface="微軟正黑體" panose="020B0604030504040204" pitchFamily="34" charset="-120"/>
              </a:rPr>
              <a:t>第</a:t>
            </a:r>
            <a:r>
              <a:rPr lang="en-US" altLang="zh-TW" b="1" dirty="0">
                <a:solidFill>
                  <a:srgbClr val="006600"/>
                </a:solidFill>
                <a:latin typeface="微軟正黑體" panose="020B0604030504040204" pitchFamily="34" charset="-120"/>
                <a:ea typeface="微軟正黑體" panose="020B0604030504040204" pitchFamily="34" charset="-120"/>
              </a:rPr>
              <a:t>4</a:t>
            </a:r>
            <a:r>
              <a:rPr lang="zh-TW" altLang="en-US" b="1" dirty="0">
                <a:solidFill>
                  <a:srgbClr val="006600"/>
                </a:solidFill>
                <a:latin typeface="微軟正黑體" panose="020B0604030504040204" pitchFamily="34" charset="-120"/>
                <a:ea typeface="微軟正黑體" panose="020B0604030504040204" pitchFamily="34" charset="-120"/>
              </a:rPr>
              <a:t>點</a:t>
            </a:r>
            <a:endParaRPr lang="en-US" altLang="zh-TW" b="1" dirty="0">
              <a:solidFill>
                <a:srgbClr val="006600"/>
              </a:solidFill>
              <a:latin typeface="微軟正黑體" panose="020B0604030504040204" pitchFamily="34" charset="-120"/>
              <a:ea typeface="微軟正黑體" panose="020B0604030504040204" pitchFamily="34" charset="-120"/>
            </a:endParaRPr>
          </a:p>
          <a:p>
            <a:pPr marL="0" lvl="1" indent="0" algn="just" eaLnBrk="1" hangingPunct="1">
              <a:buClr>
                <a:srgbClr val="006600"/>
              </a:buClr>
              <a:buSzPct val="75000"/>
              <a:defRPr/>
            </a:pPr>
            <a:r>
              <a:rPr lang="zh-TW" altLang="en-US" b="1" spc="-100" dirty="0">
                <a:solidFill>
                  <a:srgbClr val="0000FF"/>
                </a:solidFill>
                <a:latin typeface="微軟正黑體" panose="020B0604030504040204" pitchFamily="34" charset="-120"/>
                <a:ea typeface="微軟正黑體" panose="020B0604030504040204" pitchFamily="34" charset="-120"/>
              </a:rPr>
              <a:t>辦理新</a:t>
            </a:r>
            <a:r>
              <a:rPr lang="en-US" altLang="zh-TW" b="1" spc="-100" dirty="0">
                <a:solidFill>
                  <a:srgbClr val="0000FF"/>
                </a:solidFill>
                <a:latin typeface="微軟正黑體" panose="020B0604030504040204" pitchFamily="34" charset="-120"/>
                <a:ea typeface="微軟正黑體" panose="020B0604030504040204" pitchFamily="34" charset="-120"/>
              </a:rPr>
              <a:t>2,000</a:t>
            </a:r>
            <a:r>
              <a:rPr lang="zh-TW" altLang="en-US" b="1" spc="-100" dirty="0">
                <a:solidFill>
                  <a:srgbClr val="0000FF"/>
                </a:solidFill>
                <a:latin typeface="微軟正黑體" panose="020B0604030504040204" pitchFamily="34" charset="-120"/>
                <a:ea typeface="微軟正黑體" panose="020B0604030504040204" pitchFamily="34" charset="-120"/>
              </a:rPr>
              <a:t>萬元以上之工程，應於工程招標文件內訂定下列事項：</a:t>
            </a:r>
            <a:endParaRPr lang="en-US" altLang="zh-TW" b="1" spc="-100" dirty="0">
              <a:solidFill>
                <a:srgbClr val="0000FF"/>
              </a:solidFill>
              <a:latin typeface="微軟正黑體" panose="020B0604030504040204" pitchFamily="34" charset="-120"/>
              <a:ea typeface="微軟正黑體" panose="020B0604030504040204" pitchFamily="34" charset="-120"/>
            </a:endParaRPr>
          </a:p>
          <a:p>
            <a:pPr marL="901700" lvl="1" indent="-901700" algn="just" eaLnBrk="1" hangingPunct="1">
              <a:buClr>
                <a:srgbClr val="006600"/>
              </a:buClr>
              <a:buSzPct val="75000"/>
              <a:defRPr/>
            </a:pPr>
            <a:r>
              <a:rPr lang="zh-TW" altLang="en-US" b="1" dirty="0">
                <a:solidFill>
                  <a:srgbClr val="006600"/>
                </a:solidFill>
                <a:latin typeface="微軟正黑體" panose="020B0604030504040204" pitchFamily="34" charset="-120"/>
                <a:ea typeface="微軟正黑體" panose="020B0604030504040204" pitchFamily="34" charset="-120"/>
              </a:rPr>
              <a:t>（一）品質管理人員（以下簡稱品管人員）之資格、人數及其更換規定；每一標案最低品管人員人數規定如下：</a:t>
            </a:r>
          </a:p>
          <a:p>
            <a:pPr marL="990600" lvl="1" indent="0" algn="just" eaLnBrk="1" hangingPunct="1">
              <a:buClr>
                <a:srgbClr val="006600"/>
              </a:buClr>
              <a:buSzPct val="75000"/>
              <a:defRPr/>
            </a:pPr>
            <a:r>
              <a:rPr lang="en-US" altLang="zh-TW" b="1" dirty="0">
                <a:solidFill>
                  <a:srgbClr val="0000FF"/>
                </a:solidFill>
                <a:latin typeface="微軟正黑體" panose="020B0604030504040204" pitchFamily="34" charset="-120"/>
                <a:ea typeface="微軟正黑體" panose="020B0604030504040204" pitchFamily="34" charset="-120"/>
              </a:rPr>
              <a:t>1.</a:t>
            </a:r>
            <a:r>
              <a:rPr lang="zh-TW" altLang="en-US" b="1" dirty="0">
                <a:solidFill>
                  <a:srgbClr val="0000FF"/>
                </a:solidFill>
                <a:latin typeface="微軟正黑體" panose="020B0604030504040204" pitchFamily="34" charset="-120"/>
                <a:ea typeface="微軟正黑體" panose="020B0604030504040204" pitchFamily="34" charset="-120"/>
              </a:rPr>
              <a:t>新臺幣</a:t>
            </a:r>
            <a:r>
              <a:rPr lang="en-US" altLang="zh-TW" b="1" dirty="0">
                <a:solidFill>
                  <a:srgbClr val="0000FF"/>
                </a:solidFill>
                <a:latin typeface="微軟正黑體" panose="020B0604030504040204" pitchFamily="34" charset="-120"/>
                <a:ea typeface="微軟正黑體" panose="020B0604030504040204" pitchFamily="34" charset="-120"/>
              </a:rPr>
              <a:t>2,000</a:t>
            </a:r>
            <a:r>
              <a:rPr lang="zh-TW" altLang="en-US" b="1" dirty="0">
                <a:solidFill>
                  <a:srgbClr val="0000FF"/>
                </a:solidFill>
                <a:latin typeface="微軟正黑體" panose="020B0604030504040204" pitchFamily="34" charset="-120"/>
                <a:ea typeface="微軟正黑體" panose="020B0604030504040204" pitchFamily="34" charset="-120"/>
              </a:rPr>
              <a:t>萬元以上未達</a:t>
            </a:r>
            <a:r>
              <a:rPr lang="en-US" altLang="zh-TW" b="1" dirty="0">
                <a:solidFill>
                  <a:srgbClr val="0000FF"/>
                </a:solidFill>
                <a:latin typeface="微軟正黑體" panose="020B0604030504040204" pitchFamily="34" charset="-120"/>
                <a:ea typeface="微軟正黑體" panose="020B0604030504040204" pitchFamily="34" charset="-120"/>
              </a:rPr>
              <a:t>2</a:t>
            </a:r>
            <a:r>
              <a:rPr lang="zh-TW" altLang="en-US" b="1" dirty="0">
                <a:solidFill>
                  <a:srgbClr val="0000FF"/>
                </a:solidFill>
                <a:latin typeface="微軟正黑體" panose="020B0604030504040204" pitchFamily="34" charset="-120"/>
                <a:ea typeface="微軟正黑體" panose="020B0604030504040204" pitchFamily="34" charset="-120"/>
              </a:rPr>
              <a:t>億元之工程，至少</a:t>
            </a:r>
            <a:r>
              <a:rPr lang="en-US" altLang="zh-TW" b="1" dirty="0">
                <a:solidFill>
                  <a:srgbClr val="0000FF"/>
                </a:solidFill>
                <a:latin typeface="微軟正黑體" panose="020B0604030504040204" pitchFamily="34" charset="-120"/>
                <a:ea typeface="微軟正黑體" panose="020B0604030504040204" pitchFamily="34" charset="-120"/>
              </a:rPr>
              <a:t>1</a:t>
            </a:r>
            <a:r>
              <a:rPr lang="zh-TW" altLang="en-US" b="1" dirty="0">
                <a:solidFill>
                  <a:srgbClr val="0000FF"/>
                </a:solidFill>
                <a:latin typeface="微軟正黑體" panose="020B0604030504040204" pitchFamily="34" charset="-120"/>
                <a:ea typeface="微軟正黑體" panose="020B0604030504040204" pitchFamily="34" charset="-120"/>
              </a:rPr>
              <a:t>人。</a:t>
            </a:r>
            <a:endParaRPr lang="en-US" altLang="zh-TW" b="1" dirty="0">
              <a:solidFill>
                <a:srgbClr val="0000FF"/>
              </a:solidFill>
              <a:latin typeface="微軟正黑體" panose="020B0604030504040204" pitchFamily="34" charset="-120"/>
              <a:ea typeface="微軟正黑體" panose="020B0604030504040204" pitchFamily="34" charset="-120"/>
            </a:endParaRPr>
          </a:p>
          <a:p>
            <a:pPr marL="901700" lvl="1" indent="0" algn="just" eaLnBrk="1" hangingPunct="1">
              <a:buClr>
                <a:srgbClr val="006600"/>
              </a:buClr>
              <a:buSzPct val="75000"/>
              <a:defRPr/>
            </a:pPr>
            <a:r>
              <a:rPr lang="zh-TW" altLang="en-US" b="1" dirty="0">
                <a:solidFill>
                  <a:srgbClr val="0000FF"/>
                </a:solidFill>
                <a:latin typeface="微軟正黑體" panose="020B0604030504040204" pitchFamily="34" charset="-120"/>
                <a:ea typeface="微軟正黑體" panose="020B0604030504040204" pitchFamily="34" charset="-120"/>
              </a:rPr>
              <a:t> </a:t>
            </a:r>
            <a:r>
              <a:rPr lang="en-US" altLang="zh-TW" b="1" dirty="0">
                <a:solidFill>
                  <a:srgbClr val="0000FF"/>
                </a:solidFill>
                <a:latin typeface="微軟正黑體" panose="020B0604030504040204" pitchFamily="34" charset="-120"/>
                <a:ea typeface="微軟正黑體" panose="020B0604030504040204" pitchFamily="34" charset="-120"/>
              </a:rPr>
              <a:t>2.</a:t>
            </a:r>
            <a:r>
              <a:rPr lang="zh-TW" altLang="en-US" b="1" dirty="0">
                <a:solidFill>
                  <a:srgbClr val="0000FF"/>
                </a:solidFill>
                <a:latin typeface="微軟正黑體" panose="020B0604030504040204" pitchFamily="34" charset="-120"/>
                <a:ea typeface="微軟正黑體" panose="020B0604030504040204" pitchFamily="34" charset="-120"/>
              </a:rPr>
              <a:t>新臺幣</a:t>
            </a:r>
            <a:r>
              <a:rPr lang="en-US" altLang="zh-TW" b="1" dirty="0">
                <a:solidFill>
                  <a:srgbClr val="0000FF"/>
                </a:solidFill>
                <a:latin typeface="微軟正黑體" panose="020B0604030504040204" pitchFamily="34" charset="-120"/>
                <a:ea typeface="微軟正黑體" panose="020B0604030504040204" pitchFamily="34" charset="-120"/>
              </a:rPr>
              <a:t>2</a:t>
            </a:r>
            <a:r>
              <a:rPr lang="zh-TW" altLang="en-US" b="1" dirty="0">
                <a:solidFill>
                  <a:srgbClr val="0000FF"/>
                </a:solidFill>
                <a:latin typeface="微軟正黑體" panose="020B0604030504040204" pitchFamily="34" charset="-120"/>
                <a:ea typeface="微軟正黑體" panose="020B0604030504040204" pitchFamily="34" charset="-120"/>
              </a:rPr>
              <a:t>億元以上之工程，至少</a:t>
            </a:r>
            <a:r>
              <a:rPr lang="en-US" altLang="zh-TW" b="1" dirty="0">
                <a:solidFill>
                  <a:srgbClr val="0000FF"/>
                </a:solidFill>
                <a:latin typeface="微軟正黑體" panose="020B0604030504040204" pitchFamily="34" charset="-120"/>
                <a:ea typeface="微軟正黑體" panose="020B0604030504040204" pitchFamily="34" charset="-120"/>
              </a:rPr>
              <a:t>2</a:t>
            </a:r>
            <a:r>
              <a:rPr lang="zh-TW" altLang="en-US" b="1" dirty="0">
                <a:solidFill>
                  <a:srgbClr val="0000FF"/>
                </a:solidFill>
                <a:latin typeface="微軟正黑體" panose="020B0604030504040204" pitchFamily="34" charset="-120"/>
                <a:ea typeface="微軟正黑體" panose="020B0604030504040204" pitchFamily="34" charset="-120"/>
              </a:rPr>
              <a:t>人。</a:t>
            </a:r>
          </a:p>
          <a:p>
            <a:pPr marL="901700" lvl="1" indent="-901700" algn="just" eaLnBrk="1" hangingPunct="1">
              <a:buClr>
                <a:srgbClr val="006600"/>
              </a:buClr>
              <a:buSzPct val="75000"/>
              <a:defRPr/>
            </a:pPr>
            <a:r>
              <a:rPr lang="zh-TW" altLang="en-US" b="1" dirty="0">
                <a:solidFill>
                  <a:srgbClr val="006600"/>
                </a:solidFill>
                <a:latin typeface="微軟正黑體" panose="020B0604030504040204" pitchFamily="34" charset="-120"/>
                <a:ea typeface="微軟正黑體" panose="020B0604030504040204" pitchFamily="34" charset="-120"/>
              </a:rPr>
              <a:t>（二）新臺幣</a:t>
            </a:r>
            <a:r>
              <a:rPr lang="en-US" altLang="zh-TW" b="1" u="sng" dirty="0">
                <a:solidFill>
                  <a:srgbClr val="800000"/>
                </a:solidFill>
                <a:latin typeface="微軟正黑體" panose="020B0604030504040204" pitchFamily="34" charset="-120"/>
                <a:ea typeface="微軟正黑體" panose="020B0604030504040204" pitchFamily="34" charset="-120"/>
              </a:rPr>
              <a:t>5,000</a:t>
            </a:r>
            <a:r>
              <a:rPr lang="zh-TW" altLang="en-US" b="1" u="sng" dirty="0">
                <a:solidFill>
                  <a:srgbClr val="800000"/>
                </a:solidFill>
                <a:latin typeface="微軟正黑體" panose="020B0604030504040204" pitchFamily="34" charset="-120"/>
                <a:ea typeface="微軟正黑體" panose="020B0604030504040204" pitchFamily="34" charset="-120"/>
              </a:rPr>
              <a:t>萬元以上</a:t>
            </a:r>
            <a:r>
              <a:rPr lang="zh-TW" altLang="en-US" b="1" dirty="0">
                <a:solidFill>
                  <a:srgbClr val="006600"/>
                </a:solidFill>
                <a:latin typeface="微軟正黑體" panose="020B0604030504040204" pitchFamily="34" charset="-120"/>
                <a:ea typeface="微軟正黑體" panose="020B0604030504040204" pitchFamily="34" charset="-120"/>
              </a:rPr>
              <a:t>之工程，</a:t>
            </a:r>
            <a:r>
              <a:rPr lang="zh-TW" altLang="en-US" b="1" u="sng" dirty="0">
                <a:solidFill>
                  <a:srgbClr val="800000"/>
                </a:solidFill>
                <a:latin typeface="微軟正黑體" panose="020B0604030504040204" pitchFamily="34" charset="-120"/>
                <a:ea typeface="微軟正黑體" panose="020B0604030504040204" pitchFamily="34" charset="-120"/>
              </a:rPr>
              <a:t>品管人員應專職</a:t>
            </a:r>
            <a:r>
              <a:rPr lang="zh-TW" altLang="en-US" b="1" dirty="0">
                <a:solidFill>
                  <a:srgbClr val="006600"/>
                </a:solidFill>
                <a:latin typeface="微軟正黑體" panose="020B0604030504040204" pitchFamily="34" charset="-120"/>
                <a:ea typeface="微軟正黑體" panose="020B0604030504040204" pitchFamily="34" charset="-120"/>
              </a:rPr>
              <a:t>，不得跨越其他標案，且契約施工期間應在工地執行職務；新臺幣</a:t>
            </a:r>
            <a:r>
              <a:rPr lang="en-US" altLang="zh-TW" b="1" u="sng" dirty="0">
                <a:solidFill>
                  <a:srgbClr val="800000"/>
                </a:solidFill>
                <a:latin typeface="微軟正黑體" panose="020B0604030504040204" pitchFamily="34" charset="-120"/>
                <a:ea typeface="微軟正黑體" panose="020B0604030504040204" pitchFamily="34" charset="-120"/>
              </a:rPr>
              <a:t>2,000</a:t>
            </a:r>
            <a:r>
              <a:rPr lang="zh-TW" altLang="en-US" b="1" u="sng" dirty="0">
                <a:solidFill>
                  <a:srgbClr val="800000"/>
                </a:solidFill>
                <a:latin typeface="微軟正黑體" panose="020B0604030504040204" pitchFamily="34" charset="-120"/>
                <a:ea typeface="微軟正黑體" panose="020B0604030504040204" pitchFamily="34" charset="-120"/>
              </a:rPr>
              <a:t>萬元以上未達</a:t>
            </a:r>
            <a:r>
              <a:rPr lang="en-US" altLang="zh-TW" b="1" u="sng" dirty="0">
                <a:solidFill>
                  <a:srgbClr val="800000"/>
                </a:solidFill>
                <a:latin typeface="微軟正黑體" panose="020B0604030504040204" pitchFamily="34" charset="-120"/>
                <a:ea typeface="微軟正黑體" panose="020B0604030504040204" pitchFamily="34" charset="-120"/>
              </a:rPr>
              <a:t>5,000</a:t>
            </a:r>
            <a:r>
              <a:rPr lang="zh-TW" altLang="en-US" b="1" u="sng" dirty="0">
                <a:solidFill>
                  <a:srgbClr val="800000"/>
                </a:solidFill>
                <a:latin typeface="微軟正黑體" panose="020B0604030504040204" pitchFamily="34" charset="-120"/>
                <a:ea typeface="微軟正黑體" panose="020B0604030504040204" pitchFamily="34" charset="-120"/>
              </a:rPr>
              <a:t>萬元</a:t>
            </a:r>
            <a:r>
              <a:rPr lang="zh-TW" altLang="en-US" b="1" dirty="0">
                <a:solidFill>
                  <a:srgbClr val="006600"/>
                </a:solidFill>
                <a:latin typeface="微軟正黑體" panose="020B0604030504040204" pitchFamily="34" charset="-120"/>
                <a:ea typeface="微軟正黑體" panose="020B0604030504040204" pitchFamily="34" charset="-120"/>
              </a:rPr>
              <a:t>之工程，品管人員</a:t>
            </a:r>
            <a:r>
              <a:rPr lang="zh-TW" altLang="en-US" b="1" u="sng" dirty="0">
                <a:solidFill>
                  <a:srgbClr val="800000"/>
                </a:solidFill>
                <a:latin typeface="微軟正黑體" panose="020B0604030504040204" pitchFamily="34" charset="-120"/>
                <a:ea typeface="微軟正黑體" panose="020B0604030504040204" pitchFamily="34" charset="-120"/>
              </a:rPr>
              <a:t>得同時擔任其他法規允許之職務</a:t>
            </a:r>
            <a:r>
              <a:rPr lang="zh-TW" altLang="en-US" b="1" dirty="0">
                <a:solidFill>
                  <a:srgbClr val="006600"/>
                </a:solidFill>
                <a:latin typeface="微軟正黑體" panose="020B0604030504040204" pitchFamily="34" charset="-120"/>
                <a:ea typeface="微軟正黑體" panose="020B0604030504040204" pitchFamily="34" charset="-120"/>
              </a:rPr>
              <a:t>，</a:t>
            </a:r>
            <a:r>
              <a:rPr lang="zh-TW" altLang="en-US" b="1" u="sng" dirty="0">
                <a:solidFill>
                  <a:srgbClr val="006600"/>
                </a:solidFill>
                <a:latin typeface="微軟正黑體" panose="020B0604030504040204" pitchFamily="34" charset="-120"/>
                <a:ea typeface="微軟正黑體" panose="020B0604030504040204" pitchFamily="34" charset="-120"/>
              </a:rPr>
              <a:t>但不得跨越其他標案</a:t>
            </a:r>
            <a:r>
              <a:rPr lang="zh-TW" altLang="en-US" b="1" dirty="0">
                <a:solidFill>
                  <a:srgbClr val="006600"/>
                </a:solidFill>
                <a:latin typeface="微軟正黑體" panose="020B0604030504040204" pitchFamily="34" charset="-120"/>
                <a:ea typeface="微軟正黑體" panose="020B0604030504040204" pitchFamily="34" charset="-120"/>
              </a:rPr>
              <a:t>，且契約施工期間應在工地執行職務。</a:t>
            </a:r>
          </a:p>
          <a:p>
            <a:pPr marL="901700" lvl="1" indent="-901700" algn="just" eaLnBrk="1" hangingPunct="1">
              <a:buClr>
                <a:srgbClr val="006600"/>
              </a:buClr>
              <a:buSzPct val="75000"/>
              <a:defRPr/>
            </a:pPr>
            <a:r>
              <a:rPr lang="zh-TW" altLang="en-US" b="1" dirty="0">
                <a:solidFill>
                  <a:srgbClr val="006600"/>
                </a:solidFill>
                <a:latin typeface="微軟正黑體" panose="020B0604030504040204" pitchFamily="34" charset="-120"/>
                <a:ea typeface="微軟正黑體" panose="020B0604030504040204" pitchFamily="34" charset="-120"/>
              </a:rPr>
              <a:t>（三）廠商應於開工前，將品管人員之登錄表報監造單位審查，並於經機關核定後，由機關填報於工程會資訊網路系統備查；品管人員異動或工程竣工時，亦同。</a:t>
            </a:r>
            <a:endParaRPr lang="en-US" altLang="zh-TW" b="1" dirty="0">
              <a:solidFill>
                <a:srgbClr val="006600"/>
              </a:solidFill>
              <a:latin typeface="微軟正黑體" panose="020B0604030504040204" pitchFamily="34" charset="-120"/>
              <a:ea typeface="微軟正黑體" panose="020B0604030504040204" pitchFamily="34" charset="-120"/>
            </a:endParaRPr>
          </a:p>
          <a:p>
            <a:pPr marL="901700" lvl="1" indent="-901700" algn="just" eaLnBrk="1" hangingPunct="1">
              <a:buClr>
                <a:srgbClr val="006600"/>
              </a:buClr>
              <a:buSzPct val="75000"/>
              <a:defRPr/>
            </a:pPr>
            <a:r>
              <a:rPr lang="zh-TW" altLang="en-US" b="1" spc="-100" dirty="0">
                <a:solidFill>
                  <a:srgbClr val="0000FF"/>
                </a:solidFill>
                <a:latin typeface="微軟正黑體" panose="020B0604030504040204" pitchFamily="34" charset="-120"/>
                <a:ea typeface="微軟正黑體" panose="020B0604030504040204" pitchFamily="34" charset="-120"/>
              </a:rPr>
              <a:t>未達</a:t>
            </a:r>
            <a:r>
              <a:rPr lang="en-US" altLang="zh-TW" b="1" spc="-100" dirty="0">
                <a:solidFill>
                  <a:srgbClr val="0000FF"/>
                </a:solidFill>
                <a:latin typeface="微軟正黑體" panose="020B0604030504040204" pitchFamily="34" charset="-120"/>
                <a:ea typeface="微軟正黑體" panose="020B0604030504040204" pitchFamily="34" charset="-120"/>
              </a:rPr>
              <a:t>2,000</a:t>
            </a:r>
            <a:r>
              <a:rPr lang="zh-TW" altLang="en-US" b="1" spc="-100" dirty="0">
                <a:solidFill>
                  <a:srgbClr val="0000FF"/>
                </a:solidFill>
                <a:latin typeface="微軟正黑體" panose="020B0604030504040204" pitchFamily="34" charset="-120"/>
                <a:ea typeface="微軟正黑體" panose="020B0604030504040204" pitchFamily="34" charset="-120"/>
              </a:rPr>
              <a:t>萬元之工程，得比照前項規定辦理。</a:t>
            </a:r>
          </a:p>
        </p:txBody>
      </p:sp>
    </p:spTree>
    <p:extLst>
      <p:ext uri="{BB962C8B-B14F-4D97-AF65-F5344CB8AC3E}">
        <p14:creationId xmlns:p14="http://schemas.microsoft.com/office/powerpoint/2010/main" val="6655056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38</a:t>
            </a:fld>
            <a:endParaRPr lang="en-US" altLang="zh-TW" sz="1400">
              <a:solidFill>
                <a:srgbClr val="AD1F1F"/>
              </a:solidFill>
              <a:latin typeface="Times New Roman" panose="02020603050405020304" pitchFamily="18" charset="0"/>
            </a:endParaRPr>
          </a:p>
        </p:txBody>
      </p:sp>
      <p:sp>
        <p:nvSpPr>
          <p:cNvPr id="6" name="Rectangle 11"/>
          <p:cNvSpPr>
            <a:spLocks noChangeArrowheads="1"/>
          </p:cNvSpPr>
          <p:nvPr/>
        </p:nvSpPr>
        <p:spPr bwMode="auto">
          <a:xfrm>
            <a:off x="285750" y="620689"/>
            <a:ext cx="8642350" cy="4464496"/>
          </a:xfrm>
          <a:prstGeom prst="rect">
            <a:avLst/>
          </a:prstGeom>
          <a:noFill/>
          <a:ln w="9525">
            <a:noFill/>
            <a:miter lim="800000"/>
            <a:headEnd/>
            <a:tailEnd/>
          </a:ln>
          <a:effectLst/>
        </p:spPr>
        <p:txBody>
          <a:bodyPr/>
          <a:lstStyle/>
          <a:p>
            <a:pPr marL="358775" indent="-358775" algn="just" eaLnBrk="1" hangingPunct="1">
              <a:spcBef>
                <a:spcPct val="20000"/>
              </a:spcBef>
              <a:buClr>
                <a:prstClr val="black"/>
              </a:buClr>
              <a:buSzPct val="75000"/>
              <a:defRPr/>
            </a:pPr>
            <a:r>
              <a:rPr lang="en-US" altLang="zh-TW" sz="2800" b="1">
                <a:solidFill>
                  <a:srgbClr val="0000FF"/>
                </a:solidFill>
                <a:latin typeface="微軟正黑體" panose="020B0604030504040204" pitchFamily="34" charset="-120"/>
                <a:ea typeface="微軟正黑體" panose="020B0604030504040204" pitchFamily="34" charset="-120"/>
              </a:rPr>
              <a:t>1.</a:t>
            </a:r>
            <a:r>
              <a:rPr lang="zh-TW" altLang="en-US" sz="2800" b="1">
                <a:solidFill>
                  <a:srgbClr val="0000FF"/>
                </a:solidFill>
                <a:latin typeface="微軟正黑體" panose="020B0604030504040204" pitchFamily="34" charset="-120"/>
                <a:ea typeface="微軟正黑體" panose="020B0604030504040204" pitchFamily="34" charset="-120"/>
              </a:rPr>
              <a:t>如何發現品管人員是否確實常駐辦理</a:t>
            </a:r>
            <a:endParaRPr lang="en-US" altLang="zh-TW" sz="2800" b="1">
              <a:solidFill>
                <a:srgbClr val="0000FF"/>
              </a:solidFill>
              <a:latin typeface="微軟正黑體" panose="020B0604030504040204" pitchFamily="34" charset="-120"/>
              <a:ea typeface="微軟正黑體" panose="020B0604030504040204" pitchFamily="34" charset="-120"/>
            </a:endParaRPr>
          </a:p>
          <a:p>
            <a:pPr marL="271463" algn="just" eaLnBrk="1" hangingPunct="1">
              <a:lnSpc>
                <a:spcPts val="3000"/>
              </a:lnSpc>
              <a:spcBef>
                <a:spcPts val="0"/>
              </a:spcBef>
              <a:buClr>
                <a:prstClr val="black"/>
              </a:buClr>
              <a:buSzPct val="75000"/>
              <a:defRPr/>
            </a:pPr>
            <a:r>
              <a:rPr lang="zh-TW" altLang="en-US" sz="2800" b="1">
                <a:solidFill>
                  <a:srgbClr val="0000FF"/>
                </a:solidFill>
                <a:latin typeface="微軟正黑體" panose="020B0604030504040204" pitchFamily="34" charset="-120"/>
                <a:ea typeface="微軟正黑體" panose="020B0604030504040204" pitchFamily="34" charset="-120"/>
              </a:rPr>
              <a:t>品管業務？如發現廠商借牌應如何處置？</a:t>
            </a:r>
            <a:endParaRPr lang="en-US" altLang="zh-TW" sz="2800" b="1">
              <a:solidFill>
                <a:srgbClr val="0000FF"/>
              </a:solidFill>
              <a:latin typeface="微軟正黑體" panose="020B0604030504040204" pitchFamily="34" charset="-120"/>
              <a:ea typeface="微軟正黑體" panose="020B0604030504040204" pitchFamily="34" charset="-120"/>
            </a:endParaRPr>
          </a:p>
          <a:p>
            <a:pPr indent="358775" algn="just" eaLnBrk="1" hangingPunct="1">
              <a:spcBef>
                <a:spcPts val="0"/>
              </a:spcBef>
              <a:buClr>
                <a:prstClr val="black"/>
              </a:buClr>
              <a:buSzPct val="75000"/>
              <a:defRPr/>
            </a:pPr>
            <a:r>
              <a:rPr lang="zh-TW" altLang="en-US" sz="2700" b="1">
                <a:solidFill>
                  <a:prstClr val="black"/>
                </a:solidFill>
                <a:latin typeface="微軟正黑體" panose="020B0604030504040204" pitchFamily="34" charset="-120"/>
                <a:ea typeface="微軟正黑體" panose="020B0604030504040204" pitchFamily="34" charset="-120"/>
              </a:rPr>
              <a:t>依「公共工程施工品質管理作業要點」及契約等規定辦理相關作業。可透過不定期到場查核、簽到紀錄、工作日誌及品管文件比對，</a:t>
            </a:r>
            <a:r>
              <a:rPr lang="zh-TW" altLang="en-US" sz="2700" b="1">
                <a:solidFill>
                  <a:schemeClr val="accent6">
                    <a:lumMod val="75000"/>
                  </a:schemeClr>
                </a:solidFill>
                <a:latin typeface="微軟正黑體" panose="020B0604030504040204" pitchFamily="34" charset="-120"/>
                <a:ea typeface="微軟正黑體" panose="020B0604030504040204" pitchFamily="34" charset="-120"/>
              </a:rPr>
              <a:t>並查詢系統登錄是否跨案兼任</a:t>
            </a:r>
            <a:r>
              <a:rPr lang="zh-TW" altLang="en-US" sz="2700" b="1">
                <a:solidFill>
                  <a:prstClr val="black"/>
                </a:solidFill>
                <a:latin typeface="微軟正黑體" panose="020B0604030504040204" pitchFamily="34" charset="-120"/>
                <a:ea typeface="微軟正黑體" panose="020B0604030504040204" pitchFamily="34" charset="-120"/>
              </a:rPr>
              <a:t>，以確認其確實履職。若發現借牌（未實際到場執行業務），應立即蒐證，及要求廠商限期更換合格人員，並依契約規定暫停發放工程估驗款、扣（罰）款或為其他適當之處置</a:t>
            </a:r>
            <a:r>
              <a:rPr lang="en-US" altLang="zh-TW" sz="2700" b="1">
                <a:solidFill>
                  <a:prstClr val="black"/>
                </a:solidFill>
                <a:latin typeface="微軟正黑體" panose="020B0604030504040204" pitchFamily="34" charset="-120"/>
                <a:ea typeface="微軟正黑體" panose="020B0604030504040204" pitchFamily="34" charset="-120"/>
              </a:rPr>
              <a:t>(</a:t>
            </a:r>
            <a:r>
              <a:rPr lang="zh-TW" altLang="en-US" sz="2700" b="1">
                <a:solidFill>
                  <a:prstClr val="black"/>
                </a:solidFill>
                <a:latin typeface="微軟正黑體" panose="020B0604030504040204" pitchFamily="34" charset="-120"/>
                <a:ea typeface="微軟正黑體" panose="020B0604030504040204" pitchFamily="34" charset="-120"/>
              </a:rPr>
              <a:t>如：視情節辦理不良廠商登錄或後續處置</a:t>
            </a:r>
            <a:r>
              <a:rPr lang="en-US" altLang="zh-TW" sz="2700" b="1">
                <a:solidFill>
                  <a:prstClr val="black"/>
                </a:solidFill>
                <a:latin typeface="微軟正黑體" panose="020B0604030504040204" pitchFamily="34" charset="-120"/>
                <a:ea typeface="微軟正黑體" panose="020B0604030504040204" pitchFamily="34" charset="-120"/>
              </a:rPr>
              <a:t>)</a:t>
            </a:r>
            <a:r>
              <a:rPr lang="zh-TW" altLang="en-US" sz="2700" b="1">
                <a:solidFill>
                  <a:prstClr val="black"/>
                </a:solidFill>
                <a:latin typeface="微軟正黑體" panose="020B0604030504040204" pitchFamily="34" charset="-120"/>
                <a:ea typeface="微軟正黑體" panose="020B0604030504040204" pitchFamily="34" charset="-120"/>
              </a:rPr>
              <a:t>，以維護工程品質。</a:t>
            </a:r>
            <a:endParaRPr lang="zh-TW" altLang="en-US" sz="2700" b="1">
              <a:solidFill>
                <a:srgbClr val="0000FF"/>
              </a:solidFill>
              <a:latin typeface="微軟正黑體" panose="020B0604030504040204" pitchFamily="34" charset="-120"/>
              <a:ea typeface="微軟正黑體" panose="020B0604030504040204" pitchFamily="34" charset="-120"/>
            </a:endParaRPr>
          </a:p>
        </p:txBody>
      </p:sp>
      <p:sp>
        <p:nvSpPr>
          <p:cNvPr id="7" name="Rectangle 11"/>
          <p:cNvSpPr>
            <a:spLocks noChangeArrowheads="1"/>
          </p:cNvSpPr>
          <p:nvPr/>
        </p:nvSpPr>
        <p:spPr bwMode="auto">
          <a:xfrm>
            <a:off x="285751" y="4824536"/>
            <a:ext cx="8642350" cy="1988840"/>
          </a:xfrm>
          <a:prstGeom prst="rect">
            <a:avLst/>
          </a:prstGeom>
          <a:noFill/>
          <a:ln w="9525">
            <a:noFill/>
            <a:miter lim="800000"/>
            <a:headEnd/>
            <a:tailEnd/>
          </a:ln>
          <a:effectLst/>
        </p:spPr>
        <p:txBody>
          <a:bodyPr/>
          <a:lstStyle/>
          <a:p>
            <a:pPr marL="271463" indent="-271463" algn="just" eaLnBrk="1" hangingPunct="1">
              <a:spcBef>
                <a:spcPct val="20000"/>
              </a:spcBef>
              <a:buClr>
                <a:srgbClr val="C00000"/>
              </a:buClr>
              <a:buSzPct val="75000"/>
              <a:buFont typeface="Wingdings" panose="05000000000000000000" pitchFamily="2" charset="2"/>
              <a:buChar char="n"/>
              <a:defRPr/>
            </a:pPr>
            <a:r>
              <a:rPr lang="zh-TW" altLang="en-US" sz="2600" b="1">
                <a:solidFill>
                  <a:srgbClr val="000066"/>
                </a:solidFill>
                <a:latin typeface="+mj-ea"/>
                <a:ea typeface="+mj-ea"/>
              </a:rPr>
              <a:t>工程採購契約範本附錄</a:t>
            </a:r>
            <a:r>
              <a:rPr lang="en-US" altLang="zh-TW" sz="2600" b="1">
                <a:solidFill>
                  <a:srgbClr val="000066"/>
                </a:solidFill>
                <a:latin typeface="+mj-ea"/>
                <a:ea typeface="+mj-ea"/>
              </a:rPr>
              <a:t>4</a:t>
            </a:r>
            <a:endParaRPr lang="zh-TW" altLang="en-US" sz="2600" b="1" dirty="0">
              <a:solidFill>
                <a:srgbClr val="FF0000"/>
              </a:solidFill>
              <a:latin typeface="+mj-ea"/>
              <a:ea typeface="+mj-ea"/>
            </a:endParaRPr>
          </a:p>
          <a:p>
            <a:pPr marL="630238" lvl="1" indent="-630238" algn="just" eaLnBrk="1" hangingPunct="1">
              <a:lnSpc>
                <a:spcPts val="3000"/>
              </a:lnSpc>
              <a:buClr>
                <a:srgbClr val="006600"/>
              </a:buClr>
              <a:buSzPct val="75000"/>
              <a:defRPr/>
            </a:pPr>
            <a:r>
              <a:rPr lang="en-US" altLang="zh-TW" sz="2600" b="1">
                <a:solidFill>
                  <a:srgbClr val="006600"/>
                </a:solidFill>
                <a:latin typeface="+mj-ea"/>
                <a:ea typeface="+mj-ea"/>
              </a:rPr>
              <a:t>3.5</a:t>
            </a:r>
            <a:r>
              <a:rPr lang="zh-TW" altLang="en-US" sz="2600" b="1">
                <a:solidFill>
                  <a:srgbClr val="006600"/>
                </a:solidFill>
                <a:latin typeface="+mj-ea"/>
                <a:ea typeface="+mj-ea"/>
              </a:rPr>
              <a:t> 品管人員未符合資格，或未實際於工地執行品管工作，或未能確實執行品管工作，或工程經施工品質查核為丙等，可歸責於品管人員者，由機關通知廠商於</a:t>
            </a:r>
            <a:r>
              <a:rPr lang="zh-TW" altLang="en-US" sz="2600" b="1" u="sng">
                <a:solidFill>
                  <a:srgbClr val="006600"/>
                </a:solidFill>
                <a:latin typeface="+mj-ea"/>
                <a:ea typeface="+mj-ea"/>
              </a:rPr>
              <a:t>　</a:t>
            </a:r>
            <a:r>
              <a:rPr lang="zh-TW" altLang="en-US" sz="2600" b="1">
                <a:solidFill>
                  <a:srgbClr val="006600"/>
                </a:solidFill>
                <a:latin typeface="+mj-ea"/>
                <a:ea typeface="+mj-ea"/>
              </a:rPr>
              <a:t>日內更換並調離工地。</a:t>
            </a:r>
            <a:endParaRPr lang="en-US" altLang="zh-TW" sz="2600" b="1" dirty="0">
              <a:solidFill>
                <a:srgbClr val="006600"/>
              </a:solidFill>
              <a:latin typeface="+mj-ea"/>
              <a:ea typeface="+mj-ea"/>
            </a:endParaRPr>
          </a:p>
        </p:txBody>
      </p:sp>
      <p:sp>
        <p:nvSpPr>
          <p:cNvPr id="3" name="文字方塊 2"/>
          <p:cNvSpPr txBox="1"/>
          <p:nvPr/>
        </p:nvSpPr>
        <p:spPr>
          <a:xfrm>
            <a:off x="7307143" y="267178"/>
            <a:ext cx="1620957" cy="523220"/>
          </a:xfrm>
          <a:prstGeom prst="rect">
            <a:avLst/>
          </a:prstGeom>
          <a:blipFill>
            <a:blip r:embed="rId3"/>
            <a:tile tx="0" ty="0" sx="100000" sy="100000" flip="none" algn="tl"/>
          </a:blipFill>
        </p:spPr>
        <p:txBody>
          <a:bodyPr wrap="none" rtlCol="0">
            <a:spAutoFit/>
          </a:bodyPr>
          <a:lstStyle/>
          <a:p>
            <a:r>
              <a:rPr lang="zh-TW" altLang="en-US" sz="2800" b="1">
                <a:latin typeface="微軟正黑體" panose="020B0604030504040204" pitchFamily="34" charset="-120"/>
                <a:ea typeface="微軟正黑體" panose="020B0604030504040204" pitchFamily="34" charset="-120"/>
              </a:rPr>
              <a:t>防貪指引</a:t>
            </a:r>
          </a:p>
        </p:txBody>
      </p:sp>
    </p:spTree>
    <p:extLst>
      <p:ext uri="{BB962C8B-B14F-4D97-AF65-F5344CB8AC3E}">
        <p14:creationId xmlns:p14="http://schemas.microsoft.com/office/powerpoint/2010/main" val="6760634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39</a:t>
            </a:fld>
            <a:endParaRPr lang="en-US" altLang="zh-TW" sz="1400">
              <a:solidFill>
                <a:srgbClr val="AD1F1F"/>
              </a:solidFill>
              <a:latin typeface="Times New Roman" panose="02020603050405020304" pitchFamily="18" charset="0"/>
            </a:endParaRPr>
          </a:p>
        </p:txBody>
      </p:sp>
      <p:sp>
        <p:nvSpPr>
          <p:cNvPr id="8" name="Rectangle 11"/>
          <p:cNvSpPr>
            <a:spLocks noChangeArrowheads="1"/>
          </p:cNvSpPr>
          <p:nvPr/>
        </p:nvSpPr>
        <p:spPr bwMode="auto">
          <a:xfrm>
            <a:off x="285750" y="620689"/>
            <a:ext cx="8642350" cy="3888431"/>
          </a:xfrm>
          <a:prstGeom prst="rect">
            <a:avLst/>
          </a:prstGeom>
          <a:noFill/>
          <a:ln w="9525">
            <a:noFill/>
            <a:miter lim="800000"/>
            <a:headEnd/>
            <a:tailEnd/>
          </a:ln>
          <a:effectLst/>
        </p:spPr>
        <p:txBody>
          <a:bodyPr/>
          <a:lstStyle/>
          <a:p>
            <a:pPr marL="358775" indent="-358775" algn="just" eaLnBrk="1" hangingPunct="1">
              <a:spcBef>
                <a:spcPct val="20000"/>
              </a:spcBef>
              <a:buClr>
                <a:prstClr val="black"/>
              </a:buClr>
              <a:buSzPct val="75000"/>
              <a:defRPr/>
            </a:pPr>
            <a:r>
              <a:rPr lang="en-US" altLang="zh-TW" sz="2800" b="1">
                <a:solidFill>
                  <a:srgbClr val="0000FF"/>
                </a:solidFill>
                <a:latin typeface="微軟正黑體" panose="020B0604030504040204" pitchFamily="34" charset="-120"/>
                <a:ea typeface="微軟正黑體" panose="020B0604030504040204" pitchFamily="34" charset="-120"/>
              </a:rPr>
              <a:t>2.</a:t>
            </a:r>
            <a:r>
              <a:rPr lang="zh-TW" altLang="en-US" sz="2800" b="1">
                <a:solidFill>
                  <a:srgbClr val="0000FF"/>
                </a:solidFill>
                <a:latin typeface="微軟正黑體" panose="020B0604030504040204" pitchFamily="34" charset="-120"/>
                <a:ea typeface="微軟正黑體" panose="020B0604030504040204" pitchFamily="34" charset="-120"/>
              </a:rPr>
              <a:t>如何發現廠商繳交文件有偽變造或不實情事，應如何處置？</a:t>
            </a:r>
            <a:endParaRPr lang="en-US" altLang="zh-TW" sz="2800" b="1">
              <a:solidFill>
                <a:srgbClr val="0000FF"/>
              </a:solidFill>
              <a:latin typeface="微軟正黑體" panose="020B0604030504040204" pitchFamily="34" charset="-120"/>
              <a:ea typeface="微軟正黑體" panose="020B0604030504040204" pitchFamily="34" charset="-120"/>
            </a:endParaRPr>
          </a:p>
          <a:p>
            <a:pPr indent="358775" algn="just" eaLnBrk="1" hangingPunct="1">
              <a:spcBef>
                <a:spcPts val="0"/>
              </a:spcBef>
              <a:buClr>
                <a:prstClr val="black"/>
              </a:buClr>
              <a:buSzPct val="75000"/>
              <a:defRPr/>
            </a:pPr>
            <a:r>
              <a:rPr lang="zh-TW" altLang="en-US" sz="2700" b="1">
                <a:solidFill>
                  <a:prstClr val="black"/>
                </a:solidFill>
                <a:latin typeface="微軟正黑體" panose="020B0604030504040204" pitchFamily="34" charset="-120"/>
                <a:ea typeface="微軟正黑體" panose="020B0604030504040204" pitchFamily="34" charset="-120"/>
              </a:rPr>
              <a:t>發現廠商文件有偽造、變造或不實，應即蒐證並保全資料（文件、往來紀錄、影像等），暫停相關審查或估驗程序，並通報機關。</a:t>
            </a:r>
          </a:p>
          <a:p>
            <a:pPr indent="358775" algn="just" eaLnBrk="1" hangingPunct="1">
              <a:spcBef>
                <a:spcPts val="0"/>
              </a:spcBef>
              <a:buClr>
                <a:prstClr val="black"/>
              </a:buClr>
              <a:buSzPct val="75000"/>
              <a:defRPr/>
            </a:pPr>
            <a:r>
              <a:rPr lang="zh-TW" altLang="en-US" sz="2700" b="1">
                <a:solidFill>
                  <a:prstClr val="black"/>
                </a:solidFill>
                <a:latin typeface="微軟正黑體" panose="020B0604030504040204" pitchFamily="34" charset="-120"/>
                <a:ea typeface="微軟正黑體" panose="020B0604030504040204" pitchFamily="34" charset="-120"/>
              </a:rPr>
              <a:t>依「政府採購法」第</a:t>
            </a:r>
            <a:r>
              <a:rPr lang="en-US" altLang="zh-TW" sz="2700" b="1">
                <a:solidFill>
                  <a:prstClr val="black"/>
                </a:solidFill>
                <a:latin typeface="微軟正黑體" panose="020B0604030504040204" pitchFamily="34" charset="-120"/>
                <a:ea typeface="微軟正黑體" panose="020B0604030504040204" pitchFamily="34" charset="-120"/>
              </a:rPr>
              <a:t>101</a:t>
            </a:r>
            <a:r>
              <a:rPr lang="zh-TW" altLang="en-US" sz="2700" b="1">
                <a:solidFill>
                  <a:prstClr val="black"/>
                </a:solidFill>
                <a:latin typeface="微軟正黑體" panose="020B0604030504040204" pitchFamily="34" charset="-120"/>
                <a:ea typeface="微軟正黑體" panose="020B0604030504040204" pitchFamily="34" charset="-120"/>
              </a:rPr>
              <a:t>條，將不實情事移請認定是否屬不良廠商並辦理刊登；同時依契約要求限期說明或改善，必要時辦理停工、解約或求償。情節重大者，另涉「刑法」偽造文書等罪，應移送司法機關處理。</a:t>
            </a:r>
            <a:endParaRPr lang="zh-TW" altLang="en-US" sz="2700" b="1">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46114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4</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1259632" y="116632"/>
            <a:ext cx="6768752" cy="936179"/>
          </a:xfrm>
          <a:prstGeom prst="horizontalScroll">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600" b="1">
                <a:solidFill>
                  <a:srgbClr val="100278"/>
                </a:solidFill>
                <a:latin typeface="微軟正黑體" panose="020B0604030504040204" pitchFamily="34" charset="-120"/>
              </a:rPr>
              <a:t>農田水利工程採購全生命週期廉政風險控制</a:t>
            </a:r>
          </a:p>
        </p:txBody>
      </p:sp>
      <p:pic>
        <p:nvPicPr>
          <p:cNvPr id="3" name="圖片 2"/>
          <p:cNvPicPr>
            <a:picLocks noChangeAspect="1"/>
          </p:cNvPicPr>
          <p:nvPr/>
        </p:nvPicPr>
        <p:blipFill>
          <a:blip r:embed="rId3"/>
          <a:stretch>
            <a:fillRect/>
          </a:stretch>
        </p:blipFill>
        <p:spPr>
          <a:xfrm>
            <a:off x="683568" y="1268760"/>
            <a:ext cx="8020959" cy="5328592"/>
          </a:xfrm>
          <a:prstGeom prst="rect">
            <a:avLst/>
          </a:prstGeom>
        </p:spPr>
      </p:pic>
    </p:spTree>
    <p:extLst>
      <p:ext uri="{BB962C8B-B14F-4D97-AF65-F5344CB8AC3E}">
        <p14:creationId xmlns:p14="http://schemas.microsoft.com/office/powerpoint/2010/main" val="9726783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40</a:t>
            </a:fld>
            <a:endParaRPr lang="en-US" altLang="zh-TW" sz="1400">
              <a:solidFill>
                <a:srgbClr val="AD1F1F"/>
              </a:solidFill>
              <a:latin typeface="Times New Roman" panose="02020603050405020304" pitchFamily="18" charset="0"/>
            </a:endParaRPr>
          </a:p>
        </p:txBody>
      </p:sp>
      <p:sp>
        <p:nvSpPr>
          <p:cNvPr id="8" name="Rectangle 11"/>
          <p:cNvSpPr>
            <a:spLocks noChangeArrowheads="1"/>
          </p:cNvSpPr>
          <p:nvPr/>
        </p:nvSpPr>
        <p:spPr bwMode="auto">
          <a:xfrm>
            <a:off x="285750" y="620689"/>
            <a:ext cx="8642350" cy="4032447"/>
          </a:xfrm>
          <a:prstGeom prst="rect">
            <a:avLst/>
          </a:prstGeom>
          <a:noFill/>
          <a:ln w="9525">
            <a:noFill/>
            <a:miter lim="800000"/>
            <a:headEnd/>
            <a:tailEnd/>
          </a:ln>
          <a:effectLst/>
        </p:spPr>
        <p:txBody>
          <a:bodyPr/>
          <a:lstStyle/>
          <a:p>
            <a:pPr marL="358775" indent="-358775" algn="just" eaLnBrk="1" hangingPunct="1">
              <a:spcBef>
                <a:spcPct val="20000"/>
              </a:spcBef>
              <a:buClr>
                <a:prstClr val="black"/>
              </a:buClr>
              <a:buSzPct val="75000"/>
              <a:defRPr/>
            </a:pPr>
            <a:r>
              <a:rPr lang="en-US" altLang="zh-TW" sz="2800" b="1">
                <a:solidFill>
                  <a:srgbClr val="0000FF"/>
                </a:solidFill>
                <a:latin typeface="微軟正黑體" panose="020B0604030504040204" pitchFamily="34" charset="-120"/>
                <a:ea typeface="微軟正黑體" panose="020B0604030504040204" pitchFamily="34" charset="-120"/>
              </a:rPr>
              <a:t>3.</a:t>
            </a:r>
            <a:r>
              <a:rPr lang="zh-TW" altLang="en-US" sz="2800" b="1">
                <a:solidFill>
                  <a:srgbClr val="0000FF"/>
                </a:solidFill>
                <a:latin typeface="微軟正黑體" panose="020B0604030504040204" pitchFamily="34" charset="-120"/>
                <a:ea typeface="微軟正黑體" panose="020B0604030504040204" pitchFamily="34" charset="-120"/>
              </a:rPr>
              <a:t>如果知道廠商提交資料不實，但廠商確實有施作且工程品質也沒問題，可以使用廠商不實資料簽辦估驗計價付款、或辦理驗收嗎？</a:t>
            </a:r>
            <a:endParaRPr lang="en-US" altLang="zh-TW" sz="2800" b="1">
              <a:solidFill>
                <a:srgbClr val="0000FF"/>
              </a:solidFill>
              <a:latin typeface="微軟正黑體" panose="020B0604030504040204" pitchFamily="34" charset="-120"/>
              <a:ea typeface="微軟正黑體" panose="020B0604030504040204" pitchFamily="34" charset="-120"/>
            </a:endParaRPr>
          </a:p>
          <a:p>
            <a:pPr indent="358775" algn="just" eaLnBrk="1" hangingPunct="1">
              <a:spcBef>
                <a:spcPts val="1200"/>
              </a:spcBef>
              <a:buClr>
                <a:prstClr val="black"/>
              </a:buClr>
              <a:buSzPct val="75000"/>
              <a:defRPr/>
            </a:pPr>
            <a:r>
              <a:rPr kumimoji="0" lang="zh-TW" altLang="en-US" sz="2800" b="1" u="heavy">
                <a:solidFill>
                  <a:srgbClr val="C00000"/>
                </a:solidFill>
                <a:uFill>
                  <a:solidFill>
                    <a:srgbClr val="006600"/>
                  </a:solidFill>
                </a:uFill>
                <a:latin typeface="微軟正黑體" panose="020B0604030504040204" pitchFamily="34" charset="-120"/>
                <a:ea typeface="微軟正黑體" panose="020B0604030504040204" pitchFamily="34" charset="-120"/>
              </a:rPr>
              <a:t>不行！</a:t>
            </a:r>
            <a:r>
              <a:rPr lang="zh-TW" altLang="en-US" sz="2700" b="1">
                <a:solidFill>
                  <a:prstClr val="black"/>
                </a:solidFill>
                <a:latin typeface="微軟正黑體" panose="020B0604030504040204" pitchFamily="34" charset="-120"/>
                <a:ea typeface="微軟正黑體" panose="020B0604030504040204" pitchFamily="34" charset="-120"/>
              </a:rPr>
              <a:t>如果</a:t>
            </a:r>
            <a:r>
              <a:rPr kumimoji="0" lang="zh-TW" altLang="en-US" sz="2800" b="1" u="heavy">
                <a:solidFill>
                  <a:srgbClr val="C00000"/>
                </a:solidFill>
                <a:uFill>
                  <a:solidFill>
                    <a:srgbClr val="006600"/>
                  </a:solidFill>
                </a:uFill>
                <a:latin typeface="微軟正黑體" panose="020B0604030504040204" pitchFamily="34" charset="-120"/>
                <a:ea typeface="微軟正黑體" panose="020B0604030504040204" pitchFamily="34" charset="-120"/>
              </a:rPr>
              <a:t>明知廠商提交資料不實</a:t>
            </a:r>
            <a:r>
              <a:rPr lang="zh-TW" altLang="en-US" sz="2700" b="1">
                <a:solidFill>
                  <a:prstClr val="black"/>
                </a:solidFill>
                <a:latin typeface="微軟正黑體" panose="020B0604030504040204" pitchFamily="34" charset="-120"/>
                <a:ea typeface="微軟正黑體" panose="020B0604030504040204" pitchFamily="34" charset="-120"/>
              </a:rPr>
              <a:t>，雖然廠商確實有施作且工程品質也沒問題，但若使用不實資料簽辦估驗計價付款、或辦理驗收，可能違反「刑法」第</a:t>
            </a:r>
            <a:r>
              <a:rPr lang="en-US" altLang="zh-TW" sz="2700" b="1">
                <a:solidFill>
                  <a:prstClr val="black"/>
                </a:solidFill>
                <a:latin typeface="微軟正黑體" panose="020B0604030504040204" pitchFamily="34" charset="-120"/>
                <a:ea typeface="微軟正黑體" panose="020B0604030504040204" pitchFamily="34" charset="-120"/>
              </a:rPr>
              <a:t>213</a:t>
            </a:r>
            <a:r>
              <a:rPr lang="zh-TW" altLang="en-US" sz="2700" b="1">
                <a:solidFill>
                  <a:prstClr val="black"/>
                </a:solidFill>
                <a:latin typeface="微軟正黑體" panose="020B0604030504040204" pitchFamily="34" charset="-120"/>
                <a:ea typeface="微軟正黑體" panose="020B0604030504040204" pitchFamily="34" charset="-120"/>
              </a:rPr>
              <a:t>條公務員登載不實罪，及觸犯「貪污治罪條例」第</a:t>
            </a:r>
            <a:r>
              <a:rPr lang="en-US" altLang="zh-TW" sz="2700" b="1">
                <a:solidFill>
                  <a:prstClr val="black"/>
                </a:solidFill>
                <a:latin typeface="微軟正黑體" panose="020B0604030504040204" pitchFamily="34" charset="-120"/>
                <a:ea typeface="微軟正黑體" panose="020B0604030504040204" pitchFamily="34" charset="-120"/>
              </a:rPr>
              <a:t>6</a:t>
            </a:r>
            <a:r>
              <a:rPr lang="zh-TW" altLang="en-US" sz="2700" b="1">
                <a:solidFill>
                  <a:prstClr val="black"/>
                </a:solidFill>
                <a:latin typeface="微軟正黑體" panose="020B0604030504040204" pitchFamily="34" charset="-120"/>
                <a:ea typeface="微軟正黑體" panose="020B0604030504040204" pitchFamily="34" charset="-120"/>
              </a:rPr>
              <a:t>條第</a:t>
            </a:r>
            <a:r>
              <a:rPr lang="en-US" altLang="zh-TW" sz="2700" b="1">
                <a:solidFill>
                  <a:prstClr val="black"/>
                </a:solidFill>
                <a:latin typeface="微軟正黑體" panose="020B0604030504040204" pitchFamily="34" charset="-120"/>
                <a:ea typeface="微軟正黑體" panose="020B0604030504040204" pitchFamily="34" charset="-120"/>
              </a:rPr>
              <a:t>1</a:t>
            </a:r>
            <a:r>
              <a:rPr lang="zh-TW" altLang="en-US" sz="2700" b="1">
                <a:solidFill>
                  <a:prstClr val="black"/>
                </a:solidFill>
                <a:latin typeface="微軟正黑體" panose="020B0604030504040204" pitchFamily="34" charset="-120"/>
                <a:ea typeface="微軟正黑體" panose="020B0604030504040204" pitchFamily="34" charset="-120"/>
              </a:rPr>
              <a:t>項第</a:t>
            </a:r>
            <a:r>
              <a:rPr lang="en-US" altLang="zh-TW" sz="2700" b="1">
                <a:solidFill>
                  <a:prstClr val="black"/>
                </a:solidFill>
                <a:latin typeface="微軟正黑體" panose="020B0604030504040204" pitchFamily="34" charset="-120"/>
                <a:ea typeface="微軟正黑體" panose="020B0604030504040204" pitchFamily="34" charset="-120"/>
              </a:rPr>
              <a:t>4</a:t>
            </a:r>
            <a:r>
              <a:rPr lang="zh-TW" altLang="en-US" sz="2700" b="1">
                <a:solidFill>
                  <a:prstClr val="black"/>
                </a:solidFill>
                <a:latin typeface="微軟正黑體" panose="020B0604030504040204" pitchFamily="34" charset="-120"/>
                <a:ea typeface="微軟正黑體" panose="020B0604030504040204" pitchFamily="34" charset="-120"/>
              </a:rPr>
              <a:t>款，對於主管或監督之事務之圖利罪，處五年以上有期徒刑，得併科新臺幣三千萬元以下罰金。</a:t>
            </a:r>
            <a:endParaRPr lang="zh-TW" altLang="en-US" sz="2700" b="1">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104019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41</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79034" y="96826"/>
            <a:ext cx="2680798"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機關如何預防</a:t>
            </a:r>
          </a:p>
        </p:txBody>
      </p:sp>
      <p:sp>
        <p:nvSpPr>
          <p:cNvPr id="6" name="Rectangle 9"/>
          <p:cNvSpPr>
            <a:spLocks noChangeArrowheads="1"/>
          </p:cNvSpPr>
          <p:nvPr/>
        </p:nvSpPr>
        <p:spPr bwMode="auto">
          <a:xfrm>
            <a:off x="5112568" y="1112545"/>
            <a:ext cx="3995936" cy="5262979"/>
          </a:xfrm>
          <a:prstGeom prst="rect">
            <a:avLst/>
          </a:prstGeom>
          <a:solidFill>
            <a:schemeClr val="accent3">
              <a:lumMod val="20000"/>
              <a:lumOff val="80000"/>
            </a:schemeClr>
          </a:solidFill>
          <a:ln w="9525">
            <a:noFill/>
            <a:miter lim="800000"/>
            <a:headEnd/>
            <a:tailEnd/>
          </a:ln>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spcBef>
                <a:spcPts val="0"/>
              </a:spcBef>
              <a:buClr>
                <a:srgbClr val="C00000"/>
              </a:buClr>
              <a:buSzPct val="85000"/>
              <a:buFont typeface="Wingdings" panose="05000000000000000000" pitchFamily="2" charset="2"/>
              <a:buChar char="n"/>
            </a:pPr>
            <a:r>
              <a:rPr kumimoji="0" lang="zh-TW" altLang="en-US" sz="2800" b="1">
                <a:solidFill>
                  <a:prstClr val="black"/>
                </a:solidFill>
                <a:latin typeface="微軟正黑體" panose="020B0604030504040204" pitchFamily="34" charset="-120"/>
                <a:ea typeface="微軟正黑體" panose="020B0604030504040204" pitchFamily="34" charset="-120"/>
              </a:rPr>
              <a:t>機關同仁</a:t>
            </a:r>
            <a:endParaRPr kumimoji="0" lang="en-US" altLang="zh-TW" sz="2800" b="1">
              <a:solidFill>
                <a:prstClr val="black"/>
              </a:solidFill>
              <a:latin typeface="微軟正黑體" panose="020B0604030504040204" pitchFamily="34" charset="-120"/>
              <a:ea typeface="微軟正黑體" panose="020B0604030504040204" pitchFamily="34" charset="-120"/>
            </a:endParaRP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刑法第</a:t>
            </a:r>
            <a:r>
              <a:rPr kumimoji="0" lang="en-US" altLang="zh-TW" sz="2800" b="1">
                <a:solidFill>
                  <a:srgbClr val="006600"/>
                </a:solidFill>
                <a:latin typeface="微軟正黑體" panose="020B0604030504040204" pitchFamily="34" charset="-120"/>
                <a:ea typeface="微軟正黑體" panose="020B0604030504040204" pitchFamily="34" charset="-120"/>
              </a:rPr>
              <a:t>213</a:t>
            </a:r>
            <a:r>
              <a:rPr kumimoji="0" lang="zh-TW" altLang="en-US" sz="2800" b="1">
                <a:solidFill>
                  <a:srgbClr val="006600"/>
                </a:solidFill>
                <a:latin typeface="微軟正黑體" panose="020B0604030504040204" pitchFamily="34" charset="-120"/>
                <a:ea typeface="微軟正黑體" panose="020B0604030504040204" pitchFamily="34" charset="-120"/>
              </a:rPr>
              <a:t>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刑法第</a:t>
            </a:r>
            <a:r>
              <a:rPr kumimoji="0" lang="en-US" altLang="zh-TW" sz="2800" b="1">
                <a:solidFill>
                  <a:srgbClr val="006600"/>
                </a:solidFill>
                <a:latin typeface="微軟正黑體" panose="020B0604030504040204" pitchFamily="34" charset="-120"/>
                <a:ea typeface="微軟正黑體" panose="020B0604030504040204" pitchFamily="34" charset="-120"/>
              </a:rPr>
              <a:t>216</a:t>
            </a:r>
            <a:r>
              <a:rPr kumimoji="0" lang="zh-TW" altLang="en-US" sz="2800" b="1">
                <a:solidFill>
                  <a:srgbClr val="006600"/>
                </a:solidFill>
                <a:latin typeface="微軟正黑體" panose="020B0604030504040204" pitchFamily="34" charset="-120"/>
                <a:ea typeface="微軟正黑體" panose="020B0604030504040204" pitchFamily="34" charset="-120"/>
              </a:rPr>
              <a:t>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貪污治罪條例第</a:t>
            </a:r>
            <a:r>
              <a:rPr kumimoji="0" lang="en-US" altLang="zh-TW" sz="2800" b="1">
                <a:solidFill>
                  <a:srgbClr val="006600"/>
                </a:solidFill>
                <a:latin typeface="微軟正黑體" panose="020B0604030504040204" pitchFamily="34" charset="-120"/>
                <a:ea typeface="微軟正黑體" panose="020B0604030504040204" pitchFamily="34" charset="-120"/>
              </a:rPr>
              <a:t>6</a:t>
            </a:r>
            <a:r>
              <a:rPr kumimoji="0" lang="zh-TW" altLang="en-US" sz="2800" b="1">
                <a:solidFill>
                  <a:srgbClr val="006600"/>
                </a:solidFill>
                <a:latin typeface="微軟正黑體" panose="020B0604030504040204" pitchFamily="34" charset="-120"/>
                <a:ea typeface="微軟正黑體" panose="020B0604030504040204" pitchFamily="34" charset="-120"/>
              </a:rPr>
              <a:t>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政府採購法第</a:t>
            </a:r>
            <a:r>
              <a:rPr kumimoji="0" lang="en-US" altLang="zh-TW" sz="2800" b="1">
                <a:solidFill>
                  <a:srgbClr val="006600"/>
                </a:solidFill>
                <a:latin typeface="微軟正黑體" panose="020B0604030504040204" pitchFamily="34" charset="-120"/>
                <a:ea typeface="微軟正黑體" panose="020B0604030504040204" pitchFamily="34" charset="-120"/>
              </a:rPr>
              <a:t>101</a:t>
            </a:r>
            <a:r>
              <a:rPr kumimoji="0" lang="zh-TW" altLang="en-US" sz="2800" b="1">
                <a:solidFill>
                  <a:srgbClr val="006600"/>
                </a:solidFill>
                <a:latin typeface="微軟正黑體" panose="020B0604030504040204" pitchFamily="34" charset="-120"/>
                <a:ea typeface="微軟正黑體" panose="020B0604030504040204" pitchFamily="34" charset="-120"/>
              </a:rPr>
              <a:t>條、第</a:t>
            </a:r>
            <a:r>
              <a:rPr kumimoji="0" lang="en-US" altLang="zh-TW" sz="2800" b="1">
                <a:solidFill>
                  <a:srgbClr val="006600"/>
                </a:solidFill>
                <a:latin typeface="微軟正黑體" panose="020B0604030504040204" pitchFamily="34" charset="-120"/>
                <a:ea typeface="微軟正黑體" panose="020B0604030504040204" pitchFamily="34" charset="-120"/>
              </a:rPr>
              <a:t>103</a:t>
            </a:r>
            <a:r>
              <a:rPr kumimoji="0" lang="zh-TW" altLang="en-US" sz="2800" b="1">
                <a:solidFill>
                  <a:srgbClr val="006600"/>
                </a:solidFill>
                <a:latin typeface="微軟正黑體" panose="020B0604030504040204" pitchFamily="34" charset="-120"/>
                <a:ea typeface="微軟正黑體" panose="020B0604030504040204" pitchFamily="34" charset="-120"/>
              </a:rPr>
              <a:t>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公共工程品質管理作業要點條</a:t>
            </a:r>
            <a:endParaRPr kumimoji="0" lang="en-US" altLang="zh-TW" sz="2800" b="1">
              <a:solidFill>
                <a:srgbClr val="006600"/>
              </a:solidFill>
              <a:latin typeface="微軟正黑體" panose="020B0604030504040204" pitchFamily="34" charset="-120"/>
              <a:ea typeface="微軟正黑體" panose="020B0604030504040204" pitchFamily="34" charset="-120"/>
            </a:endParaRPr>
          </a:p>
          <a:p>
            <a:pPr marL="457200" indent="-457200" algn="just">
              <a:spcBef>
                <a:spcPts val="0"/>
              </a:spcBef>
              <a:buClr>
                <a:srgbClr val="C00000"/>
              </a:buClr>
              <a:buSzPct val="85000"/>
              <a:buFont typeface="Wingdings" panose="05000000000000000000" pitchFamily="2" charset="2"/>
              <a:buChar char="n"/>
            </a:pPr>
            <a:r>
              <a:rPr kumimoji="0" lang="zh-TW" altLang="en-US" sz="2800" b="1">
                <a:solidFill>
                  <a:prstClr val="black"/>
                </a:solidFill>
                <a:latin typeface="微軟正黑體" panose="020B0604030504040204" pitchFamily="34" charset="-120"/>
                <a:ea typeface="微軟正黑體" panose="020B0604030504040204" pitchFamily="34" charset="-120"/>
              </a:rPr>
              <a:t>廠商人員</a:t>
            </a:r>
            <a:endParaRPr kumimoji="0" lang="en-US" altLang="zh-TW" sz="2800" b="1">
              <a:solidFill>
                <a:prstClr val="black"/>
              </a:solidFill>
              <a:latin typeface="微軟正黑體" panose="020B0604030504040204" pitchFamily="34" charset="-120"/>
              <a:ea typeface="微軟正黑體" panose="020B0604030504040204" pitchFamily="34" charset="-120"/>
            </a:endParaRP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刑法第</a:t>
            </a:r>
            <a:r>
              <a:rPr kumimoji="0" lang="en-US" altLang="zh-TW" sz="2800" b="1">
                <a:solidFill>
                  <a:srgbClr val="006600"/>
                </a:solidFill>
                <a:latin typeface="微軟正黑體" panose="020B0604030504040204" pitchFamily="34" charset="-120"/>
                <a:ea typeface="微軟正黑體" panose="020B0604030504040204" pitchFamily="34" charset="-120"/>
              </a:rPr>
              <a:t>210</a:t>
            </a:r>
            <a:r>
              <a:rPr kumimoji="0" lang="zh-TW" altLang="en-US" sz="2800" b="1">
                <a:solidFill>
                  <a:srgbClr val="006600"/>
                </a:solidFill>
                <a:latin typeface="微軟正黑體" panose="020B0604030504040204" pitchFamily="34" charset="-120"/>
                <a:ea typeface="微軟正黑體" panose="020B0604030504040204" pitchFamily="34" charset="-120"/>
              </a:rPr>
              <a:t>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刑法第</a:t>
            </a:r>
            <a:r>
              <a:rPr kumimoji="0" lang="en-US" altLang="zh-TW" sz="2800" b="1">
                <a:solidFill>
                  <a:srgbClr val="006600"/>
                </a:solidFill>
                <a:latin typeface="微軟正黑體" panose="020B0604030504040204" pitchFamily="34" charset="-120"/>
                <a:ea typeface="微軟正黑體" panose="020B0604030504040204" pitchFamily="34" charset="-120"/>
              </a:rPr>
              <a:t>216</a:t>
            </a:r>
            <a:r>
              <a:rPr kumimoji="0" lang="zh-TW" altLang="en-US" sz="2800" b="1">
                <a:solidFill>
                  <a:srgbClr val="006600"/>
                </a:solidFill>
                <a:latin typeface="微軟正黑體" panose="020B0604030504040204" pitchFamily="34" charset="-120"/>
                <a:ea typeface="微軟正黑體" panose="020B0604030504040204" pitchFamily="34" charset="-120"/>
              </a:rPr>
              <a:t>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刑法第</a:t>
            </a:r>
            <a:r>
              <a:rPr kumimoji="0" lang="en-US" altLang="zh-TW" sz="2800" b="1">
                <a:solidFill>
                  <a:srgbClr val="006600"/>
                </a:solidFill>
                <a:latin typeface="微軟正黑體" panose="020B0604030504040204" pitchFamily="34" charset="-120"/>
                <a:ea typeface="微軟正黑體" panose="020B0604030504040204" pitchFamily="34" charset="-120"/>
              </a:rPr>
              <a:t>339</a:t>
            </a:r>
            <a:r>
              <a:rPr kumimoji="0" lang="zh-TW" altLang="en-US" sz="2800" b="1">
                <a:solidFill>
                  <a:srgbClr val="006600"/>
                </a:solidFill>
                <a:latin typeface="微軟正黑體" panose="020B0604030504040204" pitchFamily="34" charset="-120"/>
                <a:ea typeface="微軟正黑體" panose="020B0604030504040204" pitchFamily="34" charset="-120"/>
              </a:rPr>
              <a:t>條</a:t>
            </a:r>
            <a:endParaRPr kumimoji="0" lang="en-US" altLang="zh-TW" sz="2800" b="1" dirty="0">
              <a:solidFill>
                <a:srgbClr val="006600"/>
              </a:solidFill>
              <a:latin typeface="微軟正黑體" panose="020B0604030504040204" pitchFamily="34" charset="-120"/>
              <a:ea typeface="微軟正黑體" panose="020B0604030504040204" pitchFamily="34" charset="-120"/>
            </a:endParaRPr>
          </a:p>
        </p:txBody>
      </p:sp>
      <p:sp>
        <p:nvSpPr>
          <p:cNvPr id="7" name="Rectangle 9"/>
          <p:cNvSpPr>
            <a:spLocks noChangeArrowheads="1"/>
          </p:cNvSpPr>
          <p:nvPr/>
        </p:nvSpPr>
        <p:spPr bwMode="auto">
          <a:xfrm>
            <a:off x="390952" y="1119510"/>
            <a:ext cx="4613096" cy="48320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主辦人員定期輪調，減少長期互動產生私交，避免同一人員與同一廠商配合過久。</a:t>
            </a:r>
          </a:p>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由機關統一格式建立清單，如得標廠商出現借用牌照情況，應有紀錄標記，作為爾後採購案件參考。</a:t>
            </a:r>
          </a:p>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增加外部查核，以不定期、不預告的方式邀請專家抽驗。</a:t>
            </a:r>
            <a:endParaRPr kumimoji="0" lang="en-US" altLang="zh-TW" sz="2800" b="1" dirty="0">
              <a:solidFill>
                <a:srgbClr val="006600"/>
              </a:solidFill>
              <a:latin typeface="微軟正黑體" panose="020B0604030504040204" pitchFamily="34" charset="-120"/>
              <a:ea typeface="微軟正黑體" panose="020B0604030504040204" pitchFamily="34" charset="-120"/>
            </a:endParaRPr>
          </a:p>
        </p:txBody>
      </p:sp>
      <p:sp>
        <p:nvSpPr>
          <p:cNvPr id="8" name="書卷 (水平) 7"/>
          <p:cNvSpPr/>
          <p:nvPr/>
        </p:nvSpPr>
        <p:spPr>
          <a:xfrm>
            <a:off x="5304178" y="116557"/>
            <a:ext cx="3012238" cy="936179"/>
          </a:xfrm>
          <a:prstGeom prst="horizontalScroll">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相關法令</a:t>
            </a:r>
          </a:p>
        </p:txBody>
      </p:sp>
    </p:spTree>
    <p:extLst>
      <p:ext uri="{BB962C8B-B14F-4D97-AF65-F5344CB8AC3E}">
        <p14:creationId xmlns:p14="http://schemas.microsoft.com/office/powerpoint/2010/main" val="17602796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42</a:t>
            </a:fld>
            <a:endParaRPr lang="en-US" altLang="zh-TW" sz="1400">
              <a:solidFill>
                <a:srgbClr val="AD1F1F"/>
              </a:solidFill>
              <a:latin typeface="Times New Roman" panose="02020603050405020304" pitchFamily="18" charset="0"/>
            </a:endParaRPr>
          </a:p>
        </p:txBody>
      </p:sp>
      <p:sp>
        <p:nvSpPr>
          <p:cNvPr id="7" name="Rectangle 9"/>
          <p:cNvSpPr>
            <a:spLocks noChangeArrowheads="1"/>
          </p:cNvSpPr>
          <p:nvPr/>
        </p:nvSpPr>
        <p:spPr bwMode="auto">
          <a:xfrm>
            <a:off x="390952" y="620688"/>
            <a:ext cx="8501528" cy="486287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358775" indent="-358775" algn="just">
              <a:spcBef>
                <a:spcPts val="0"/>
              </a:spcBef>
              <a:buClr>
                <a:srgbClr val="C00000"/>
              </a:buClr>
              <a:buSzPct val="85000"/>
              <a:buFont typeface="Wingdings" panose="05000000000000000000" pitchFamily="2" charset="2"/>
              <a:buChar char="n"/>
            </a:pPr>
            <a:r>
              <a:rPr kumimoji="0" lang="zh-TW" altLang="en-US" sz="2500" b="1">
                <a:solidFill>
                  <a:srgbClr val="0000FF"/>
                </a:solidFill>
                <a:latin typeface="微軟正黑體" panose="020B0604030504040204" pitchFamily="34" charset="-120"/>
                <a:ea typeface="微軟正黑體" panose="020B0604030504040204" pitchFamily="34" charset="-120"/>
              </a:rPr>
              <a:t>第</a:t>
            </a:r>
            <a:r>
              <a:rPr kumimoji="0" lang="en-US" altLang="zh-TW" sz="2500" b="1">
                <a:solidFill>
                  <a:srgbClr val="0000FF"/>
                </a:solidFill>
                <a:latin typeface="微軟正黑體" panose="020B0604030504040204" pitchFamily="34" charset="-120"/>
                <a:ea typeface="微軟正黑體" panose="020B0604030504040204" pitchFamily="34" charset="-120"/>
              </a:rPr>
              <a:t>132</a:t>
            </a:r>
            <a:r>
              <a:rPr kumimoji="0" lang="zh-TW" altLang="en-US" sz="2500" b="1">
                <a:solidFill>
                  <a:srgbClr val="0000FF"/>
                </a:solidFill>
                <a:latin typeface="微軟正黑體" panose="020B0604030504040204" pitchFamily="34" charset="-120"/>
                <a:ea typeface="微軟正黑體" panose="020B0604030504040204" pitchFamily="34" charset="-120"/>
              </a:rPr>
              <a:t>條</a:t>
            </a:r>
            <a:endParaRPr kumimoji="0" lang="en-US" altLang="zh-TW" sz="2500" b="1">
              <a:solidFill>
                <a:srgbClr val="0000FF"/>
              </a:solidFill>
              <a:latin typeface="微軟正黑體" panose="020B0604030504040204" pitchFamily="34" charset="-120"/>
              <a:ea typeface="微軟正黑體" panose="020B0604030504040204" pitchFamily="34" charset="-120"/>
            </a:endParaRPr>
          </a:p>
          <a:p>
            <a:pPr marL="271463" indent="-271463" algn="just">
              <a:spcBef>
                <a:spcPts val="0"/>
              </a:spcBef>
              <a:buClr>
                <a:srgbClr val="C00000"/>
              </a:buClr>
              <a:buSzPct val="85000"/>
            </a:pPr>
            <a:r>
              <a:rPr kumimoji="0" lang="en-US" altLang="zh-TW" sz="2500" b="1">
                <a:solidFill>
                  <a:srgbClr val="000066"/>
                </a:solidFill>
                <a:latin typeface="微軟正黑體" panose="020B0604030504040204" pitchFamily="34" charset="-120"/>
                <a:ea typeface="微軟正黑體" panose="020B0604030504040204" pitchFamily="34" charset="-120"/>
              </a:rPr>
              <a:t>1.</a:t>
            </a:r>
            <a:r>
              <a:rPr kumimoji="0" lang="zh-TW" altLang="en-US" sz="2500" b="1">
                <a:solidFill>
                  <a:srgbClr val="000066"/>
                </a:solidFill>
                <a:latin typeface="微軟正黑體" panose="020B0604030504040204" pitchFamily="34" charset="-120"/>
                <a:ea typeface="微軟正黑體" panose="020B0604030504040204" pitchFamily="34" charset="-120"/>
              </a:rPr>
              <a:t>公務員洩漏或交付關於中華民國國防以外應秘密之文書、圖畫、消息或物品者，處三年以下有期徒刑。</a:t>
            </a:r>
          </a:p>
          <a:p>
            <a:pPr marL="271463" indent="-271463" algn="just">
              <a:spcBef>
                <a:spcPts val="0"/>
              </a:spcBef>
              <a:buClr>
                <a:srgbClr val="C00000"/>
              </a:buClr>
              <a:buSzPct val="85000"/>
            </a:pPr>
            <a:r>
              <a:rPr kumimoji="0" lang="en-US" altLang="zh-TW" sz="2500" b="1">
                <a:solidFill>
                  <a:srgbClr val="000066"/>
                </a:solidFill>
                <a:latin typeface="微軟正黑體" panose="020B0604030504040204" pitchFamily="34" charset="-120"/>
                <a:ea typeface="微軟正黑體" panose="020B0604030504040204" pitchFamily="34" charset="-120"/>
              </a:rPr>
              <a:t>2.</a:t>
            </a:r>
            <a:r>
              <a:rPr kumimoji="0" lang="zh-TW" altLang="en-US" sz="2500" b="1">
                <a:solidFill>
                  <a:srgbClr val="000066"/>
                </a:solidFill>
                <a:latin typeface="微軟正黑體" panose="020B0604030504040204" pitchFamily="34" charset="-120"/>
                <a:ea typeface="微軟正黑體" panose="020B0604030504040204" pitchFamily="34" charset="-120"/>
              </a:rPr>
              <a:t>因過失犯前項之罪者，處一年以下有期徒刑、拘役或九千元以下罰金。</a:t>
            </a:r>
          </a:p>
          <a:p>
            <a:pPr marL="271463" indent="-271463" algn="just">
              <a:spcBef>
                <a:spcPts val="0"/>
              </a:spcBef>
              <a:buClr>
                <a:srgbClr val="C00000"/>
              </a:buClr>
              <a:buSzPct val="85000"/>
            </a:pPr>
            <a:r>
              <a:rPr kumimoji="0" lang="en-US" altLang="zh-TW" sz="2500" b="1">
                <a:solidFill>
                  <a:srgbClr val="000066"/>
                </a:solidFill>
                <a:latin typeface="微軟正黑體" panose="020B0604030504040204" pitchFamily="34" charset="-120"/>
                <a:ea typeface="微軟正黑體" panose="020B0604030504040204" pitchFamily="34" charset="-120"/>
              </a:rPr>
              <a:t>3.</a:t>
            </a:r>
            <a:r>
              <a:rPr kumimoji="0" lang="zh-TW" altLang="en-US" sz="2500" b="1">
                <a:solidFill>
                  <a:srgbClr val="000066"/>
                </a:solidFill>
                <a:latin typeface="微軟正黑體" panose="020B0604030504040204" pitchFamily="34" charset="-120"/>
                <a:ea typeface="微軟正黑體" panose="020B0604030504040204" pitchFamily="34" charset="-120"/>
              </a:rPr>
              <a:t>非公務員因職務或業務知悉或持有第一項之文書、圖畫、消息或物品，而洩漏或交付之者，處一年以下有期徒刑、拘役或九千元以下罰金。</a:t>
            </a:r>
            <a:endParaRPr kumimoji="0" lang="en-US" altLang="zh-TW" sz="2500" b="1">
              <a:solidFill>
                <a:srgbClr val="000066"/>
              </a:solidFill>
              <a:latin typeface="微軟正黑體" panose="020B0604030504040204" pitchFamily="34" charset="-120"/>
              <a:ea typeface="微軟正黑體" panose="020B0604030504040204" pitchFamily="34" charset="-120"/>
            </a:endParaRPr>
          </a:p>
          <a:p>
            <a:pPr marL="358775" indent="-358775" algn="just">
              <a:spcBef>
                <a:spcPts val="1200"/>
              </a:spcBef>
              <a:buClr>
                <a:srgbClr val="C00000"/>
              </a:buClr>
              <a:buSzPct val="85000"/>
              <a:buFont typeface="Wingdings" panose="05000000000000000000" pitchFamily="2" charset="2"/>
              <a:buChar char="n"/>
            </a:pPr>
            <a:r>
              <a:rPr kumimoji="0" lang="zh-TW" altLang="en-US" sz="2500" b="1">
                <a:solidFill>
                  <a:srgbClr val="0000FF"/>
                </a:solidFill>
                <a:latin typeface="微軟正黑體" panose="020B0604030504040204" pitchFamily="34" charset="-120"/>
                <a:ea typeface="微軟正黑體" panose="020B0604030504040204" pitchFamily="34" charset="-120"/>
              </a:rPr>
              <a:t>第</a:t>
            </a:r>
            <a:r>
              <a:rPr kumimoji="0" lang="en-US" altLang="zh-TW" sz="2500" b="1">
                <a:solidFill>
                  <a:srgbClr val="0000FF"/>
                </a:solidFill>
                <a:latin typeface="微軟正黑體" panose="020B0604030504040204" pitchFamily="34" charset="-120"/>
                <a:ea typeface="微軟正黑體" panose="020B0604030504040204" pitchFamily="34" charset="-120"/>
              </a:rPr>
              <a:t>213</a:t>
            </a:r>
            <a:r>
              <a:rPr kumimoji="0" lang="zh-TW" altLang="en-US" sz="2500" b="1">
                <a:solidFill>
                  <a:srgbClr val="0000FF"/>
                </a:solidFill>
                <a:latin typeface="微軟正黑體" panose="020B0604030504040204" pitchFamily="34" charset="-120"/>
                <a:ea typeface="微軟正黑體" panose="020B0604030504040204" pitchFamily="34" charset="-120"/>
              </a:rPr>
              <a:t>條</a:t>
            </a:r>
            <a:endParaRPr kumimoji="0" lang="en-US" altLang="zh-TW" sz="2500" b="1">
              <a:solidFill>
                <a:srgbClr val="0000FF"/>
              </a:solidFill>
              <a:latin typeface="微軟正黑體" panose="020B0604030504040204" pitchFamily="34" charset="-120"/>
              <a:ea typeface="微軟正黑體" panose="020B0604030504040204" pitchFamily="34" charset="-120"/>
            </a:endParaRPr>
          </a:p>
          <a:p>
            <a:pPr marL="0" indent="0" algn="just">
              <a:spcBef>
                <a:spcPts val="0"/>
              </a:spcBef>
              <a:buClr>
                <a:srgbClr val="C00000"/>
              </a:buClr>
              <a:buSzPct val="85000"/>
            </a:pPr>
            <a:r>
              <a:rPr kumimoji="0" lang="zh-TW" altLang="en-US" sz="2500" b="1">
                <a:solidFill>
                  <a:srgbClr val="000066"/>
                </a:solidFill>
                <a:latin typeface="微軟正黑體" panose="020B0604030504040204" pitchFamily="34" charset="-120"/>
                <a:ea typeface="微軟正黑體" panose="020B0604030504040204" pitchFamily="34" charset="-120"/>
              </a:rPr>
              <a:t>公務員明知為不實之事項，而登載於職務上所掌之公文書，足以生損害於公眾或他人者，處一年以上七年以下有期徒刑。</a:t>
            </a:r>
            <a:endParaRPr kumimoji="0" lang="en-US" altLang="zh-TW" sz="2500" b="1" dirty="0">
              <a:solidFill>
                <a:srgbClr val="006600"/>
              </a:solidFill>
              <a:latin typeface="微軟正黑體" panose="020B0604030504040204" pitchFamily="34" charset="-120"/>
              <a:ea typeface="微軟正黑體" panose="020B0604030504040204" pitchFamily="34" charset="-120"/>
            </a:endParaRPr>
          </a:p>
        </p:txBody>
      </p:sp>
      <p:sp>
        <p:nvSpPr>
          <p:cNvPr id="8" name="書卷 (水平) 7"/>
          <p:cNvSpPr/>
          <p:nvPr/>
        </p:nvSpPr>
        <p:spPr>
          <a:xfrm>
            <a:off x="6876256" y="233189"/>
            <a:ext cx="2020808" cy="747539"/>
          </a:xfrm>
          <a:prstGeom prst="horizontalScroll">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刑　法</a:t>
            </a:r>
          </a:p>
        </p:txBody>
      </p:sp>
    </p:spTree>
    <p:extLst>
      <p:ext uri="{BB962C8B-B14F-4D97-AF65-F5344CB8AC3E}">
        <p14:creationId xmlns:p14="http://schemas.microsoft.com/office/powerpoint/2010/main" val="15634675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43</a:t>
            </a:fld>
            <a:endParaRPr lang="en-US" altLang="zh-TW" sz="1400">
              <a:solidFill>
                <a:srgbClr val="AD1F1F"/>
              </a:solidFill>
              <a:latin typeface="Times New Roman" panose="02020603050405020304" pitchFamily="18" charset="0"/>
            </a:endParaRPr>
          </a:p>
        </p:txBody>
      </p:sp>
      <p:sp>
        <p:nvSpPr>
          <p:cNvPr id="7" name="Rectangle 9"/>
          <p:cNvSpPr>
            <a:spLocks noChangeArrowheads="1"/>
          </p:cNvSpPr>
          <p:nvPr/>
        </p:nvSpPr>
        <p:spPr bwMode="auto">
          <a:xfrm>
            <a:off x="390952" y="620688"/>
            <a:ext cx="8501528" cy="540147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358775" indent="-358775" algn="just">
              <a:spcBef>
                <a:spcPts val="1200"/>
              </a:spcBef>
              <a:buClr>
                <a:srgbClr val="C00000"/>
              </a:buClr>
              <a:buSzPct val="85000"/>
              <a:buFont typeface="Wingdings" panose="05000000000000000000" pitchFamily="2" charset="2"/>
              <a:buChar char="n"/>
            </a:pPr>
            <a:r>
              <a:rPr kumimoji="0" lang="zh-TW" altLang="en-US" sz="2500" b="1">
                <a:solidFill>
                  <a:srgbClr val="0000FF"/>
                </a:solidFill>
                <a:latin typeface="微軟正黑體" panose="020B0604030504040204" pitchFamily="34" charset="-120"/>
                <a:ea typeface="微軟正黑體" panose="020B0604030504040204" pitchFamily="34" charset="-120"/>
              </a:rPr>
              <a:t>第</a:t>
            </a:r>
            <a:r>
              <a:rPr kumimoji="0" lang="en-US" altLang="zh-TW" sz="2500" b="1">
                <a:solidFill>
                  <a:srgbClr val="0000FF"/>
                </a:solidFill>
                <a:latin typeface="微軟正黑體" panose="020B0604030504040204" pitchFamily="34" charset="-120"/>
                <a:ea typeface="微軟正黑體" panose="020B0604030504040204" pitchFamily="34" charset="-120"/>
              </a:rPr>
              <a:t>210</a:t>
            </a:r>
            <a:r>
              <a:rPr kumimoji="0" lang="zh-TW" altLang="en-US" sz="2500" b="1">
                <a:solidFill>
                  <a:srgbClr val="0000FF"/>
                </a:solidFill>
                <a:latin typeface="微軟正黑體" panose="020B0604030504040204" pitchFamily="34" charset="-120"/>
                <a:ea typeface="微軟正黑體" panose="020B0604030504040204" pitchFamily="34" charset="-120"/>
              </a:rPr>
              <a:t>條</a:t>
            </a:r>
            <a:endParaRPr kumimoji="0" lang="en-US" altLang="zh-TW" sz="2500" b="1">
              <a:solidFill>
                <a:srgbClr val="0000FF"/>
              </a:solidFill>
              <a:latin typeface="微軟正黑體" panose="020B0604030504040204" pitchFamily="34" charset="-120"/>
              <a:ea typeface="微軟正黑體" panose="020B0604030504040204" pitchFamily="34" charset="-120"/>
            </a:endParaRPr>
          </a:p>
          <a:p>
            <a:pPr marL="0" indent="0" algn="just">
              <a:spcBef>
                <a:spcPts val="0"/>
              </a:spcBef>
              <a:buClr>
                <a:srgbClr val="C00000"/>
              </a:buClr>
              <a:buSzPct val="85000"/>
            </a:pPr>
            <a:r>
              <a:rPr kumimoji="0" lang="zh-TW" altLang="en-US" sz="2500" b="1">
                <a:solidFill>
                  <a:srgbClr val="000066"/>
                </a:solidFill>
                <a:latin typeface="微軟正黑體" panose="020B0604030504040204" pitchFamily="34" charset="-120"/>
                <a:ea typeface="微軟正黑體" panose="020B0604030504040204" pitchFamily="34" charset="-120"/>
              </a:rPr>
              <a:t>偽造、變造私文書，足以生損害於公眾或他人者，處五年以下有期徒刑。</a:t>
            </a:r>
            <a:endParaRPr kumimoji="0" lang="en-US" altLang="zh-TW" sz="2500" b="1">
              <a:solidFill>
                <a:srgbClr val="0000FF"/>
              </a:solidFill>
              <a:latin typeface="微軟正黑體" panose="020B0604030504040204" pitchFamily="34" charset="-120"/>
              <a:ea typeface="微軟正黑體" panose="020B0604030504040204" pitchFamily="34" charset="-120"/>
            </a:endParaRPr>
          </a:p>
          <a:p>
            <a:pPr marL="358775" indent="-358775" algn="just">
              <a:spcBef>
                <a:spcPts val="1200"/>
              </a:spcBef>
              <a:buClr>
                <a:srgbClr val="C00000"/>
              </a:buClr>
              <a:buSzPct val="85000"/>
              <a:buFont typeface="Wingdings" panose="05000000000000000000" pitchFamily="2" charset="2"/>
              <a:buChar char="n"/>
            </a:pPr>
            <a:r>
              <a:rPr kumimoji="0" lang="zh-TW" altLang="en-US" sz="2500" b="1">
                <a:solidFill>
                  <a:srgbClr val="0000FF"/>
                </a:solidFill>
                <a:latin typeface="微軟正黑體" panose="020B0604030504040204" pitchFamily="34" charset="-120"/>
                <a:ea typeface="微軟正黑體" panose="020B0604030504040204" pitchFamily="34" charset="-120"/>
              </a:rPr>
              <a:t>第</a:t>
            </a:r>
            <a:r>
              <a:rPr kumimoji="0" lang="en-US" altLang="zh-TW" sz="2500" b="1">
                <a:solidFill>
                  <a:srgbClr val="0000FF"/>
                </a:solidFill>
                <a:latin typeface="微軟正黑體" panose="020B0604030504040204" pitchFamily="34" charset="-120"/>
                <a:ea typeface="微軟正黑體" panose="020B0604030504040204" pitchFamily="34" charset="-120"/>
              </a:rPr>
              <a:t>216</a:t>
            </a:r>
            <a:r>
              <a:rPr kumimoji="0" lang="zh-TW" altLang="en-US" sz="2500" b="1">
                <a:solidFill>
                  <a:srgbClr val="0000FF"/>
                </a:solidFill>
                <a:latin typeface="微軟正黑體" panose="020B0604030504040204" pitchFamily="34" charset="-120"/>
                <a:ea typeface="微軟正黑體" panose="020B0604030504040204" pitchFamily="34" charset="-120"/>
              </a:rPr>
              <a:t>條</a:t>
            </a:r>
            <a:endParaRPr kumimoji="0" lang="en-US" altLang="zh-TW" sz="2500" b="1">
              <a:solidFill>
                <a:srgbClr val="0000FF"/>
              </a:solidFill>
              <a:latin typeface="微軟正黑體" panose="020B0604030504040204" pitchFamily="34" charset="-120"/>
              <a:ea typeface="微軟正黑體" panose="020B0604030504040204" pitchFamily="34" charset="-120"/>
            </a:endParaRPr>
          </a:p>
          <a:p>
            <a:pPr marL="0" indent="0" algn="just">
              <a:spcBef>
                <a:spcPts val="0"/>
              </a:spcBef>
              <a:buClr>
                <a:srgbClr val="C00000"/>
              </a:buClr>
              <a:buSzPct val="85000"/>
            </a:pPr>
            <a:r>
              <a:rPr kumimoji="0" lang="zh-TW" altLang="en-US" sz="2500" b="1">
                <a:solidFill>
                  <a:srgbClr val="000066"/>
                </a:solidFill>
                <a:latin typeface="微軟正黑體" panose="020B0604030504040204" pitchFamily="34" charset="-120"/>
                <a:ea typeface="微軟正黑體" panose="020B0604030504040204" pitchFamily="34" charset="-120"/>
              </a:rPr>
              <a:t>行使第二百一十條至第二百一十五條之文書者，依偽造、變造文書或登載不實事項或使登載不實事項之規定處斷。</a:t>
            </a:r>
            <a:endParaRPr kumimoji="0" lang="en-US" altLang="zh-TW" sz="2500" b="1">
              <a:solidFill>
                <a:srgbClr val="000066"/>
              </a:solidFill>
              <a:latin typeface="微軟正黑體" panose="020B0604030504040204" pitchFamily="34" charset="-120"/>
              <a:ea typeface="微軟正黑體" panose="020B0604030504040204" pitchFamily="34" charset="-120"/>
            </a:endParaRPr>
          </a:p>
          <a:p>
            <a:pPr marL="358775" indent="-358775" algn="just">
              <a:spcBef>
                <a:spcPts val="1200"/>
              </a:spcBef>
              <a:buClr>
                <a:srgbClr val="C00000"/>
              </a:buClr>
              <a:buSzPct val="85000"/>
              <a:buFont typeface="Wingdings" panose="05000000000000000000" pitchFamily="2" charset="2"/>
              <a:buChar char="n"/>
            </a:pPr>
            <a:r>
              <a:rPr kumimoji="0" lang="zh-TW" altLang="en-US" sz="2500" b="1">
                <a:solidFill>
                  <a:srgbClr val="0000FF"/>
                </a:solidFill>
                <a:latin typeface="微軟正黑體" panose="020B0604030504040204" pitchFamily="34" charset="-120"/>
                <a:ea typeface="微軟正黑體" panose="020B0604030504040204" pitchFamily="34" charset="-120"/>
              </a:rPr>
              <a:t>第</a:t>
            </a:r>
            <a:r>
              <a:rPr kumimoji="0" lang="en-US" altLang="zh-TW" sz="2500" b="1">
                <a:solidFill>
                  <a:srgbClr val="0000FF"/>
                </a:solidFill>
                <a:latin typeface="微軟正黑體" panose="020B0604030504040204" pitchFamily="34" charset="-120"/>
                <a:ea typeface="微軟正黑體" panose="020B0604030504040204" pitchFamily="34" charset="-120"/>
              </a:rPr>
              <a:t>339</a:t>
            </a:r>
            <a:r>
              <a:rPr kumimoji="0" lang="zh-TW" altLang="en-US" sz="2500" b="1">
                <a:solidFill>
                  <a:srgbClr val="0000FF"/>
                </a:solidFill>
                <a:latin typeface="微軟正黑體" panose="020B0604030504040204" pitchFamily="34" charset="-120"/>
                <a:ea typeface="微軟正黑體" panose="020B0604030504040204" pitchFamily="34" charset="-120"/>
              </a:rPr>
              <a:t>條</a:t>
            </a:r>
            <a:endParaRPr kumimoji="0" lang="en-US" altLang="zh-TW" sz="2500" b="1">
              <a:solidFill>
                <a:srgbClr val="0000FF"/>
              </a:solidFill>
              <a:latin typeface="微軟正黑體" panose="020B0604030504040204" pitchFamily="34" charset="-120"/>
              <a:ea typeface="微軟正黑體" panose="020B0604030504040204" pitchFamily="34" charset="-120"/>
            </a:endParaRPr>
          </a:p>
          <a:p>
            <a:pPr marL="271463" indent="-271463" algn="just">
              <a:spcBef>
                <a:spcPts val="0"/>
              </a:spcBef>
              <a:buClr>
                <a:srgbClr val="C00000"/>
              </a:buClr>
              <a:buSzPct val="85000"/>
            </a:pPr>
            <a:r>
              <a:rPr kumimoji="0" lang="en-US" altLang="zh-TW" sz="2500" b="1">
                <a:solidFill>
                  <a:srgbClr val="000066"/>
                </a:solidFill>
                <a:latin typeface="微軟正黑體" panose="020B0604030504040204" pitchFamily="34" charset="-120"/>
                <a:ea typeface="微軟正黑體" panose="020B0604030504040204" pitchFamily="34" charset="-120"/>
              </a:rPr>
              <a:t>1.</a:t>
            </a:r>
            <a:r>
              <a:rPr kumimoji="0" lang="zh-TW" altLang="en-US" sz="2500" b="1">
                <a:solidFill>
                  <a:srgbClr val="000066"/>
                </a:solidFill>
                <a:latin typeface="微軟正黑體" panose="020B0604030504040204" pitchFamily="34" charset="-120"/>
                <a:ea typeface="微軟正黑體" panose="020B0604030504040204" pitchFamily="34" charset="-120"/>
              </a:rPr>
              <a:t>意圖為自己或第三人不法之所有，以詐術使人將本人或第三人之物交付者，處五年以下有期徒刑、拘役或科或併科五十萬元以下罰金。</a:t>
            </a:r>
          </a:p>
          <a:p>
            <a:pPr marL="271463" indent="-271463" algn="just">
              <a:spcBef>
                <a:spcPts val="0"/>
              </a:spcBef>
              <a:buClr>
                <a:srgbClr val="C00000"/>
              </a:buClr>
              <a:buSzPct val="85000"/>
            </a:pPr>
            <a:r>
              <a:rPr kumimoji="0" lang="en-US" altLang="zh-TW" sz="2500" b="1">
                <a:solidFill>
                  <a:srgbClr val="000066"/>
                </a:solidFill>
                <a:latin typeface="微軟正黑體" panose="020B0604030504040204" pitchFamily="34" charset="-120"/>
                <a:ea typeface="微軟正黑體" panose="020B0604030504040204" pitchFamily="34" charset="-120"/>
              </a:rPr>
              <a:t>2.</a:t>
            </a:r>
            <a:r>
              <a:rPr kumimoji="0" lang="zh-TW" altLang="en-US" sz="2500" b="1">
                <a:solidFill>
                  <a:srgbClr val="000066"/>
                </a:solidFill>
                <a:latin typeface="微軟正黑體" panose="020B0604030504040204" pitchFamily="34" charset="-120"/>
                <a:ea typeface="微軟正黑體" panose="020B0604030504040204" pitchFamily="34" charset="-120"/>
              </a:rPr>
              <a:t>以前項方法得財產上不法之利益或使第三人得之者，亦同。</a:t>
            </a:r>
          </a:p>
          <a:p>
            <a:pPr marL="271463" indent="-271463" algn="just">
              <a:spcBef>
                <a:spcPts val="0"/>
              </a:spcBef>
              <a:buClr>
                <a:srgbClr val="C00000"/>
              </a:buClr>
              <a:buSzPct val="85000"/>
            </a:pPr>
            <a:r>
              <a:rPr kumimoji="0" lang="en-US" altLang="zh-TW" sz="2500" b="1">
                <a:solidFill>
                  <a:srgbClr val="000066"/>
                </a:solidFill>
                <a:latin typeface="微軟正黑體" panose="020B0604030504040204" pitchFamily="34" charset="-120"/>
                <a:ea typeface="微軟正黑體" panose="020B0604030504040204" pitchFamily="34" charset="-120"/>
              </a:rPr>
              <a:t>3.</a:t>
            </a:r>
            <a:r>
              <a:rPr kumimoji="0" lang="zh-TW" altLang="en-US" sz="2500" b="1">
                <a:solidFill>
                  <a:srgbClr val="000066"/>
                </a:solidFill>
                <a:latin typeface="微軟正黑體" panose="020B0604030504040204" pitchFamily="34" charset="-120"/>
                <a:ea typeface="微軟正黑體" panose="020B0604030504040204" pitchFamily="34" charset="-120"/>
              </a:rPr>
              <a:t>前二項之未遂犯罰之。</a:t>
            </a:r>
            <a:endParaRPr kumimoji="0" lang="en-US" altLang="zh-TW" sz="2500" b="1" dirty="0">
              <a:solidFill>
                <a:srgbClr val="006600"/>
              </a:solidFill>
              <a:latin typeface="微軟正黑體" panose="020B0604030504040204" pitchFamily="34" charset="-120"/>
              <a:ea typeface="微軟正黑體" panose="020B0604030504040204" pitchFamily="34" charset="-120"/>
            </a:endParaRPr>
          </a:p>
        </p:txBody>
      </p:sp>
      <p:sp>
        <p:nvSpPr>
          <p:cNvPr id="8" name="書卷 (水平) 7"/>
          <p:cNvSpPr/>
          <p:nvPr/>
        </p:nvSpPr>
        <p:spPr>
          <a:xfrm>
            <a:off x="6876256" y="233189"/>
            <a:ext cx="2020808" cy="747539"/>
          </a:xfrm>
          <a:prstGeom prst="horizontalScroll">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刑　法</a:t>
            </a:r>
          </a:p>
        </p:txBody>
      </p:sp>
    </p:spTree>
    <p:extLst>
      <p:ext uri="{BB962C8B-B14F-4D97-AF65-F5344CB8AC3E}">
        <p14:creationId xmlns:p14="http://schemas.microsoft.com/office/powerpoint/2010/main" val="40315426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44</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251520" y="116632"/>
            <a:ext cx="5256584" cy="936179"/>
          </a:xfrm>
          <a:prstGeom prst="horizontalScroll">
            <a:avLst/>
          </a:prstGeom>
          <a:blipFill>
            <a:blip r:embed="rId2"/>
            <a:tile tx="0" ty="0" sx="100000" sy="100000" flip="none" algn="tl"/>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C00000"/>
                </a:solidFill>
                <a:latin typeface="微軟正黑體" panose="020B0604030504040204" pitchFamily="34" charset="-120"/>
              </a:rPr>
              <a:t>案例</a:t>
            </a:r>
            <a:r>
              <a:rPr lang="en-US" altLang="zh-TW" sz="3000" b="1">
                <a:solidFill>
                  <a:srgbClr val="C00000"/>
                </a:solidFill>
                <a:latin typeface="微軟正黑體" panose="020B0604030504040204" pitchFamily="34" charset="-120"/>
              </a:rPr>
              <a:t>6</a:t>
            </a:r>
            <a:r>
              <a:rPr lang="zh-TW" altLang="en-US" sz="3000" b="1">
                <a:solidFill>
                  <a:srgbClr val="0000FF"/>
                </a:solidFill>
                <a:latin typeface="微軟正黑體" panose="020B0604030504040204" pitchFamily="34" charset="-120"/>
              </a:rPr>
              <a:t>：吃人嘴軟拿人手短</a:t>
            </a:r>
          </a:p>
        </p:txBody>
      </p:sp>
      <p:sp>
        <p:nvSpPr>
          <p:cNvPr id="6" name="Rectangle 9"/>
          <p:cNvSpPr>
            <a:spLocks noChangeArrowheads="1"/>
          </p:cNvSpPr>
          <p:nvPr/>
        </p:nvSpPr>
        <p:spPr bwMode="auto">
          <a:xfrm>
            <a:off x="395536" y="1148546"/>
            <a:ext cx="8596064" cy="4606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lnSpc>
                <a:spcPts val="3200"/>
              </a:lnSpc>
              <a:buClr>
                <a:srgbClr val="C00000"/>
              </a:buClr>
              <a:buSzPct val="85000"/>
              <a:buFont typeface="Wingdings" panose="05000000000000000000" pitchFamily="2" charset="2"/>
              <a:buChar char="n"/>
            </a:pPr>
            <a:r>
              <a:rPr kumimoji="0" lang="zh-TW" altLang="en-US" sz="2800" b="1">
                <a:solidFill>
                  <a:srgbClr val="000099"/>
                </a:solidFill>
                <a:latin typeface="微軟正黑體" panose="020B0604030504040204" pitchFamily="34" charset="-120"/>
                <a:ea typeface="微軟正黑體" panose="020B0604030504040204" pitchFamily="34" charset="-120"/>
              </a:rPr>
              <a:t>甲機關辦理渠道補強工程，</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擔任該工程監工人員</a:t>
            </a:r>
            <a:r>
              <a:rPr kumimoji="0" lang="zh-TW" altLang="en-US" sz="2800" b="1">
                <a:solidFill>
                  <a:srgbClr val="000099"/>
                </a:solidFill>
                <a:latin typeface="微軟正黑體" panose="020B0604030504040204" pitchFamily="34" charset="-120"/>
                <a:ea typeface="微軟正黑體" panose="020B0604030504040204" pitchFamily="34" charset="-120"/>
              </a:rPr>
              <a:t>，負責監督廠商是否依照契約規格施工及審核估驗款項。</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承攬廠商負責人</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B</a:t>
            </a:r>
            <a:r>
              <a:rPr kumimoji="0" lang="zh-TW" altLang="en-US" sz="2800" b="1">
                <a:solidFill>
                  <a:srgbClr val="000099"/>
                </a:solidFill>
                <a:latin typeface="微軟正黑體" panose="020B0604030504040204" pitchFamily="34" charset="-120"/>
                <a:ea typeface="微軟正黑體" panose="020B0604030504040204" pitchFamily="34" charset="-120"/>
              </a:rPr>
              <a:t>，為了節省成本並趕在年底前完成施工以領取獎金，</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私下邀約</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飲宴</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並承諾</a:t>
            </a:r>
            <a:r>
              <a:rPr kumimoji="0" lang="zh-TW" altLang="en-US" sz="2800" b="1">
                <a:solidFill>
                  <a:srgbClr val="000099"/>
                </a:solidFill>
                <a:latin typeface="微軟正黑體" panose="020B0604030504040204" pitchFamily="34" charset="-120"/>
                <a:ea typeface="微軟正黑體" panose="020B0604030504040204" pitchFamily="34" charset="-120"/>
              </a:rPr>
              <a:t>趕在年底前</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完成驗收後會有感謝金</a:t>
            </a:r>
            <a:r>
              <a:rPr kumimoji="0" lang="zh-TW" altLang="en-US" sz="2800" b="1">
                <a:solidFill>
                  <a:srgbClr val="000099"/>
                </a:solidFill>
                <a:latin typeface="微軟正黑體" panose="020B0604030504040204" pitchFamily="34" charset="-120"/>
                <a:ea typeface="微軟正黑體" panose="020B0604030504040204" pitchFamily="34" charset="-120"/>
              </a:rPr>
              <a:t>。</a:t>
            </a:r>
          </a:p>
          <a:p>
            <a:pPr marL="457200" indent="-457200" algn="just">
              <a:lnSpc>
                <a:spcPts val="3200"/>
              </a:lnSpc>
              <a:buClr>
                <a:srgbClr val="C00000"/>
              </a:buClr>
              <a:buSzPct val="85000"/>
              <a:buFont typeface="Wingdings" panose="05000000000000000000" pitchFamily="2" charset="2"/>
              <a:buChar char="n"/>
            </a:pP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於現場查驗時</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明確發現材料規格不符</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且施工圖與現場落差極大</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然</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因收受</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B</a:t>
            </a:r>
            <a:r>
              <a:rPr kumimoji="0" lang="zh-TW" altLang="en-US" sz="2800" b="1">
                <a:solidFill>
                  <a:srgbClr val="000099"/>
                </a:solidFill>
                <a:latin typeface="微軟正黑體" panose="020B0604030504040204" pitchFamily="34" charset="-120"/>
                <a:ea typeface="微軟正黑體" panose="020B0604030504040204" pitchFamily="34" charset="-120"/>
              </a:rPr>
              <a:t>之</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飲宴好處</a:t>
            </a:r>
            <a:r>
              <a:rPr kumimoji="0" lang="zh-TW" altLang="en-US" sz="2800" b="1">
                <a:solidFill>
                  <a:srgbClr val="000099"/>
                </a:solidFill>
                <a:latin typeface="微軟正黑體" panose="020B0604030504040204" pitchFamily="34" charset="-120"/>
                <a:ea typeface="微軟正黑體" panose="020B0604030504040204" pitchFamily="34" charset="-120"/>
              </a:rPr>
              <a:t>與期約</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賄賂</a:t>
            </a:r>
            <a:r>
              <a:rPr kumimoji="0" lang="zh-TW" altLang="en-US" sz="2800" b="1">
                <a:solidFill>
                  <a:srgbClr val="000099"/>
                </a:solidFill>
                <a:latin typeface="微軟正黑體" panose="020B0604030504040204" pitchFamily="34" charset="-120"/>
                <a:ea typeface="微軟正黑體" panose="020B0604030504040204" pitchFamily="34" charset="-120"/>
              </a:rPr>
              <a:t>，竟徇私舞弊，未依法要求廠商拆除重做。此外，</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明知廠商偷工減料</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仍於監造日報表及驗收紀錄等公文書上簽核虛假之合格資訊</a:t>
            </a:r>
            <a:r>
              <a:rPr kumimoji="0" lang="zh-TW" altLang="en-US" sz="2800" b="1">
                <a:solidFill>
                  <a:srgbClr val="000099"/>
                </a:solidFill>
                <a:latin typeface="微軟正黑體" panose="020B0604030504040204" pitchFamily="34" charset="-120"/>
                <a:ea typeface="微軟正黑體" panose="020B0604030504040204" pitchFamily="34" charset="-120"/>
              </a:rPr>
              <a:t>，違法護航並任由</a:t>
            </a:r>
            <a:r>
              <a:rPr kumimoji="0" lang="en-US" altLang="zh-TW" sz="2800" b="1">
                <a:solidFill>
                  <a:srgbClr val="000099"/>
                </a:solidFill>
                <a:latin typeface="微軟正黑體" panose="020B0604030504040204" pitchFamily="34" charset="-120"/>
                <a:ea typeface="微軟正黑體" panose="020B0604030504040204" pitchFamily="34" charset="-120"/>
              </a:rPr>
              <a:t>B</a:t>
            </a:r>
            <a:r>
              <a:rPr kumimoji="0" lang="zh-TW" altLang="en-US" sz="2800" b="1">
                <a:solidFill>
                  <a:srgbClr val="000099"/>
                </a:solidFill>
                <a:latin typeface="微軟正黑體" panose="020B0604030504040204" pitchFamily="34" charset="-120"/>
                <a:ea typeface="微軟正黑體" panose="020B0604030504040204" pitchFamily="34" charset="-120"/>
              </a:rPr>
              <a:t>廠商驗收合格獲取不法利益。</a:t>
            </a:r>
            <a:endParaRPr kumimoji="0" lang="en-US" altLang="zh-TW" sz="2800"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237249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45</a:t>
            </a:fld>
            <a:endParaRPr lang="en-US" altLang="zh-TW" sz="1400">
              <a:solidFill>
                <a:srgbClr val="AD1F1F"/>
              </a:solidFill>
              <a:latin typeface="Times New Roman" panose="02020603050405020304" pitchFamily="18" charset="0"/>
            </a:endParaRPr>
          </a:p>
        </p:txBody>
      </p:sp>
      <p:sp>
        <p:nvSpPr>
          <p:cNvPr id="6" name="Rectangle 11"/>
          <p:cNvSpPr>
            <a:spLocks noChangeArrowheads="1"/>
          </p:cNvSpPr>
          <p:nvPr/>
        </p:nvSpPr>
        <p:spPr bwMode="auto">
          <a:xfrm>
            <a:off x="250932" y="511070"/>
            <a:ext cx="8642350" cy="3854034"/>
          </a:xfrm>
          <a:prstGeom prst="rect">
            <a:avLst/>
          </a:prstGeom>
          <a:noFill/>
          <a:ln w="9525">
            <a:noFill/>
            <a:miter lim="800000"/>
            <a:headEnd/>
            <a:tailEnd/>
          </a:ln>
          <a:effectLst/>
        </p:spPr>
        <p:txBody>
          <a:bodyPr/>
          <a:lstStyle/>
          <a:p>
            <a:pPr marL="358775" indent="-358775" algn="just" eaLnBrk="1" hangingPunct="1">
              <a:spcBef>
                <a:spcPct val="20000"/>
              </a:spcBef>
              <a:buClr>
                <a:prstClr val="black"/>
              </a:buClr>
              <a:buSzPct val="75000"/>
              <a:defRPr/>
            </a:pPr>
            <a:r>
              <a:rPr lang="en-US" altLang="zh-TW" sz="2800" b="1">
                <a:solidFill>
                  <a:srgbClr val="0000FF"/>
                </a:solidFill>
                <a:latin typeface="微軟正黑體" panose="020B0604030504040204" pitchFamily="34" charset="-120"/>
                <a:ea typeface="微軟正黑體" panose="020B0604030504040204" pitchFamily="34" charset="-120"/>
              </a:rPr>
              <a:t>1.</a:t>
            </a:r>
            <a:r>
              <a:rPr lang="zh-TW" altLang="en-US" sz="2800" b="1">
                <a:solidFill>
                  <a:srgbClr val="0000FF"/>
                </a:solidFill>
                <a:latin typeface="微軟正黑體" panose="020B0604030504040204" pitchFamily="34" charset="-120"/>
                <a:ea typeface="微軟正黑體" panose="020B0604030504040204" pitchFamily="34" charset="-120"/>
              </a:rPr>
              <a:t>監工或查驗時如何預防廠商偷工減料</a:t>
            </a:r>
            <a:endParaRPr lang="en-US" altLang="zh-TW" sz="2800" b="1">
              <a:solidFill>
                <a:srgbClr val="0000FF"/>
              </a:solidFill>
              <a:latin typeface="微軟正黑體" panose="020B0604030504040204" pitchFamily="34" charset="-120"/>
              <a:ea typeface="微軟正黑體" panose="020B0604030504040204" pitchFamily="34" charset="-120"/>
            </a:endParaRPr>
          </a:p>
          <a:p>
            <a:pPr marL="271463" algn="just" eaLnBrk="1" hangingPunct="1">
              <a:lnSpc>
                <a:spcPts val="3000"/>
              </a:lnSpc>
              <a:spcBef>
                <a:spcPts val="0"/>
              </a:spcBef>
              <a:buClr>
                <a:prstClr val="black"/>
              </a:buClr>
              <a:buSzPct val="75000"/>
              <a:defRPr/>
            </a:pPr>
            <a:r>
              <a:rPr lang="zh-TW" altLang="en-US" sz="2800" b="1">
                <a:solidFill>
                  <a:srgbClr val="0000FF"/>
                </a:solidFill>
                <a:latin typeface="微軟正黑體" panose="020B0604030504040204" pitchFamily="34" charset="-120"/>
                <a:ea typeface="微軟正黑體" panose="020B0604030504040204" pitchFamily="34" charset="-120"/>
              </a:rPr>
              <a:t>或未依圖說施作的情形？</a:t>
            </a:r>
            <a:endParaRPr lang="en-US" altLang="zh-TW" sz="2800" b="1">
              <a:solidFill>
                <a:srgbClr val="0000FF"/>
              </a:solidFill>
              <a:latin typeface="微軟正黑體" panose="020B0604030504040204" pitchFamily="34" charset="-120"/>
              <a:ea typeface="微軟正黑體" panose="020B0604030504040204" pitchFamily="34" charset="-120"/>
            </a:endParaRPr>
          </a:p>
          <a:p>
            <a:pPr indent="358775" algn="just" eaLnBrk="1" hangingPunct="1">
              <a:spcBef>
                <a:spcPts val="0"/>
              </a:spcBef>
              <a:buClr>
                <a:prstClr val="black"/>
              </a:buClr>
              <a:buSzPct val="75000"/>
              <a:defRPr/>
            </a:pPr>
            <a:r>
              <a:rPr lang="zh-TW" altLang="en-US" sz="2700" b="1">
                <a:solidFill>
                  <a:prstClr val="black"/>
                </a:solidFill>
                <a:latin typeface="微軟正黑體" panose="020B0604030504040204" pitchFamily="34" charset="-120"/>
                <a:ea typeface="微軟正黑體" panose="020B0604030504040204" pitchFamily="34" charset="-120"/>
              </a:rPr>
              <a:t>依採購法及其施行細則、「公共工程施工品質管理作業要點」、契約等規定，辦理監造與查驗。施工前應審核施工計畫、品質計畫及材料送審文件；施工中落實廠商自主檢查、施工作業及隱蔽部分抽查、材料設備抽驗；完工後辦理竣工圖表等資料審查。對不符規定者，應要求廠商限期改善，並確認改善成果，以制度化管控預防偷工減料或未依圖施工情形。</a:t>
            </a:r>
            <a:endParaRPr lang="zh-TW" altLang="en-US" sz="2700" b="1">
              <a:solidFill>
                <a:srgbClr val="0000FF"/>
              </a:solidFill>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7307143" y="267178"/>
            <a:ext cx="1620957" cy="523220"/>
          </a:xfrm>
          <a:prstGeom prst="rect">
            <a:avLst/>
          </a:prstGeom>
          <a:blipFill>
            <a:blip r:embed="rId3"/>
            <a:tile tx="0" ty="0" sx="100000" sy="100000" flip="none" algn="tl"/>
          </a:blipFill>
        </p:spPr>
        <p:txBody>
          <a:bodyPr wrap="none" rtlCol="0">
            <a:spAutoFit/>
          </a:bodyPr>
          <a:lstStyle/>
          <a:p>
            <a:r>
              <a:rPr lang="zh-TW" altLang="en-US" sz="2800" b="1">
                <a:solidFill>
                  <a:prstClr val="black"/>
                </a:solidFill>
                <a:latin typeface="微軟正黑體" panose="020B0604030504040204" pitchFamily="34" charset="-120"/>
                <a:ea typeface="微軟正黑體" panose="020B0604030504040204" pitchFamily="34" charset="-120"/>
              </a:rPr>
              <a:t>防貪指引</a:t>
            </a:r>
          </a:p>
        </p:txBody>
      </p:sp>
    </p:spTree>
    <p:extLst>
      <p:ext uri="{BB962C8B-B14F-4D97-AF65-F5344CB8AC3E}">
        <p14:creationId xmlns:p14="http://schemas.microsoft.com/office/powerpoint/2010/main" val="18405379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46</a:t>
            </a:fld>
            <a:endParaRPr lang="en-US" altLang="zh-TW" sz="1400">
              <a:solidFill>
                <a:srgbClr val="AD1F1F"/>
              </a:solidFill>
              <a:latin typeface="Times New Roman" panose="02020603050405020304" pitchFamily="18" charset="0"/>
            </a:endParaRPr>
          </a:p>
        </p:txBody>
      </p:sp>
      <p:sp>
        <p:nvSpPr>
          <p:cNvPr id="6" name="Rectangle 11"/>
          <p:cNvSpPr>
            <a:spLocks noChangeArrowheads="1"/>
          </p:cNvSpPr>
          <p:nvPr/>
        </p:nvSpPr>
        <p:spPr bwMode="auto">
          <a:xfrm>
            <a:off x="251520" y="188640"/>
            <a:ext cx="8642350" cy="6532835"/>
          </a:xfrm>
          <a:prstGeom prst="rect">
            <a:avLst/>
          </a:prstGeom>
          <a:noFill/>
          <a:ln w="9525">
            <a:noFill/>
            <a:miter lim="800000"/>
            <a:headEnd/>
            <a:tailEnd/>
          </a:ln>
          <a:effectLst/>
        </p:spPr>
        <p:txBody>
          <a:bodyPr/>
          <a:lstStyle/>
          <a:p>
            <a:pPr marL="358775" indent="-358775" algn="just" eaLnBrk="1" hangingPunct="1">
              <a:spcBef>
                <a:spcPct val="20000"/>
              </a:spcBef>
              <a:buClr>
                <a:prstClr val="black"/>
              </a:buClr>
              <a:buSzPct val="75000"/>
              <a:defRPr/>
            </a:pPr>
            <a:r>
              <a:rPr lang="en-US" altLang="zh-TW" sz="2800" b="1">
                <a:solidFill>
                  <a:srgbClr val="0000FF"/>
                </a:solidFill>
                <a:latin typeface="微軟正黑體" panose="020B0604030504040204" pitchFamily="34" charset="-120"/>
                <a:ea typeface="微軟正黑體" panose="020B0604030504040204" pitchFamily="34" charset="-120"/>
              </a:rPr>
              <a:t>2.</a:t>
            </a:r>
            <a:r>
              <a:rPr lang="zh-TW" altLang="en-US" sz="2800" b="1">
                <a:solidFill>
                  <a:srgbClr val="0000FF"/>
                </a:solidFill>
                <a:latin typeface="微軟正黑體" panose="020B0604030504040204" pitchFamily="34" charset="-120"/>
                <a:ea typeface="微軟正黑體" panose="020B0604030504040204" pitchFamily="34" charset="-120"/>
              </a:rPr>
              <a:t>履約期間廠商人員邀請我和現場工班一起吃飯餐敘慰勞大家辛勞，不去會破壞氣氛怕影響後續合作，我該怎麼辦？</a:t>
            </a:r>
            <a:endParaRPr lang="en-US" altLang="zh-TW" sz="2800" b="1">
              <a:solidFill>
                <a:srgbClr val="0000FF"/>
              </a:solidFill>
              <a:latin typeface="微軟正黑體" panose="020B0604030504040204" pitchFamily="34" charset="-120"/>
              <a:ea typeface="微軟正黑體" panose="020B0604030504040204" pitchFamily="34" charset="-120"/>
            </a:endParaRPr>
          </a:p>
          <a:p>
            <a:pPr marL="444500" indent="-442913" algn="just" eaLnBrk="1" hangingPunct="1">
              <a:spcBef>
                <a:spcPts val="0"/>
              </a:spcBef>
              <a:buClr>
                <a:prstClr val="black"/>
              </a:buClr>
              <a:buSzPct val="75000"/>
              <a:defRPr/>
            </a:pPr>
            <a:r>
              <a:rPr lang="en-US" altLang="zh-TW" sz="2700" b="1">
                <a:solidFill>
                  <a:prstClr val="black"/>
                </a:solidFill>
                <a:latin typeface="微軟正黑體" panose="020B0604030504040204" pitchFamily="34" charset="-120"/>
                <a:ea typeface="微軟正黑體" panose="020B0604030504040204" pitchFamily="34" charset="-120"/>
              </a:rPr>
              <a:t>(1)</a:t>
            </a:r>
            <a:r>
              <a:rPr lang="zh-TW" altLang="en-US" sz="2700" b="1">
                <a:solidFill>
                  <a:prstClr val="black"/>
                </a:solidFill>
                <a:latin typeface="微軟正黑體" panose="020B0604030504040204" pitchFamily="34" charset="-120"/>
                <a:ea typeface="微軟正黑體" panose="020B0604030504040204" pitchFamily="34" charset="-120"/>
              </a:rPr>
              <a:t>「廉政倫理規範」第</a:t>
            </a:r>
            <a:r>
              <a:rPr lang="en-US" altLang="zh-TW" sz="2700" b="1">
                <a:solidFill>
                  <a:prstClr val="black"/>
                </a:solidFill>
                <a:latin typeface="微軟正黑體" panose="020B0604030504040204" pitchFamily="34" charset="-120"/>
                <a:ea typeface="微軟正黑體" panose="020B0604030504040204" pitchFamily="34" charset="-120"/>
              </a:rPr>
              <a:t>7</a:t>
            </a:r>
            <a:r>
              <a:rPr lang="zh-TW" altLang="en-US" sz="2700" b="1">
                <a:solidFill>
                  <a:prstClr val="black"/>
                </a:solidFill>
                <a:latin typeface="微軟正黑體" panose="020B0604030504040204" pitchFamily="34" charset="-120"/>
                <a:ea typeface="微軟正黑體" panose="020B0604030504040204" pitchFamily="34" charset="-120"/>
              </a:rPr>
              <a:t>點規定，公務員或農田水利事業人員不得參加與其職務有利害關係者之飲宴應酬。</a:t>
            </a:r>
          </a:p>
          <a:p>
            <a:pPr marL="444500" indent="-442913" algn="just" eaLnBrk="1" hangingPunct="1">
              <a:spcBef>
                <a:spcPts val="0"/>
              </a:spcBef>
              <a:buClr>
                <a:prstClr val="black"/>
              </a:buClr>
              <a:buSzPct val="75000"/>
              <a:defRPr/>
            </a:pPr>
            <a:r>
              <a:rPr lang="en-US" altLang="zh-TW" sz="2700" b="1">
                <a:solidFill>
                  <a:prstClr val="black"/>
                </a:solidFill>
                <a:latin typeface="微軟正黑體" panose="020B0604030504040204" pitchFamily="34" charset="-120"/>
                <a:ea typeface="微軟正黑體" panose="020B0604030504040204" pitchFamily="34" charset="-120"/>
              </a:rPr>
              <a:t>(2)</a:t>
            </a:r>
            <a:r>
              <a:rPr lang="zh-TW" altLang="en-US" sz="2700" b="1">
                <a:solidFill>
                  <a:prstClr val="black"/>
                </a:solidFill>
                <a:latin typeface="微軟正黑體" panose="020B0604030504040204" pitchFamily="34" charset="-120"/>
                <a:ea typeface="微軟正黑體" panose="020B0604030504040204" pitchFamily="34" charset="-120"/>
              </a:rPr>
              <a:t>因此在工程採購監工期間，廠商人員邀請我和現場工班一起吃飯餐敘慰勞大家辛勞，應委婉拒絕為宜，或可事先訂</a:t>
            </a:r>
            <a:r>
              <a:rPr lang="en-US" altLang="zh-TW" sz="2700" b="1">
                <a:solidFill>
                  <a:prstClr val="black"/>
                </a:solidFill>
                <a:latin typeface="微軟正黑體" panose="020B0604030504040204" pitchFamily="34" charset="-120"/>
                <a:ea typeface="微軟正黑體" panose="020B0604030504040204" pitchFamily="34" charset="-120"/>
              </a:rPr>
              <a:t>(</a:t>
            </a:r>
            <a:r>
              <a:rPr lang="zh-TW" altLang="en-US" sz="2700" b="1">
                <a:solidFill>
                  <a:prstClr val="black"/>
                </a:solidFill>
                <a:latin typeface="微軟正黑體" panose="020B0604030504040204" pitchFamily="34" charset="-120"/>
                <a:ea typeface="微軟正黑體" panose="020B0604030504040204" pitchFamily="34" charset="-120"/>
              </a:rPr>
              <a:t>備</a:t>
            </a:r>
            <a:r>
              <a:rPr lang="en-US" altLang="zh-TW" sz="2700" b="1">
                <a:solidFill>
                  <a:prstClr val="black"/>
                </a:solidFill>
                <a:latin typeface="微軟正黑體" panose="020B0604030504040204" pitchFamily="34" charset="-120"/>
                <a:ea typeface="微軟正黑體" panose="020B0604030504040204" pitchFamily="34" charset="-120"/>
              </a:rPr>
              <a:t>)</a:t>
            </a:r>
            <a:r>
              <a:rPr lang="zh-TW" altLang="en-US" sz="2700" b="1">
                <a:solidFill>
                  <a:prstClr val="black"/>
                </a:solidFill>
                <a:latin typeface="微軟正黑體" panose="020B0604030504040204" pitchFamily="34" charset="-120"/>
                <a:ea typeface="微軟正黑體" panose="020B0604030504040204" pitchFamily="34" charset="-120"/>
              </a:rPr>
              <a:t>好餐食避免廠商邀約情事發生。</a:t>
            </a:r>
            <a:endParaRPr lang="en-US" altLang="zh-TW" sz="2700" b="1">
              <a:solidFill>
                <a:prstClr val="black"/>
              </a:solidFill>
              <a:latin typeface="微軟正黑體" panose="020B0604030504040204" pitchFamily="34" charset="-120"/>
              <a:ea typeface="微軟正黑體" panose="020B0604030504040204" pitchFamily="34" charset="-120"/>
            </a:endParaRPr>
          </a:p>
          <a:p>
            <a:pPr marL="358775" indent="-358775" algn="just" eaLnBrk="1" hangingPunct="1">
              <a:spcBef>
                <a:spcPct val="20000"/>
              </a:spcBef>
              <a:buClr>
                <a:prstClr val="black"/>
              </a:buClr>
              <a:buSzPct val="75000"/>
              <a:defRPr/>
            </a:pPr>
            <a:r>
              <a:rPr lang="en-US" altLang="zh-TW" sz="2800" b="1">
                <a:solidFill>
                  <a:srgbClr val="0000FF"/>
                </a:solidFill>
                <a:latin typeface="微軟正黑體" panose="020B0604030504040204" pitchFamily="34" charset="-120"/>
                <a:ea typeface="微軟正黑體" panose="020B0604030504040204" pitchFamily="34" charset="-120"/>
              </a:rPr>
              <a:t>3.</a:t>
            </a:r>
            <a:r>
              <a:rPr lang="zh-TW" altLang="en-US" sz="2800" b="1">
                <a:solidFill>
                  <a:srgbClr val="0000FF"/>
                </a:solidFill>
                <a:latin typeface="微軟正黑體" panose="020B0604030504040204" pitchFamily="34" charset="-120"/>
                <a:ea typeface="微軟正黑體" panose="020B0604030504040204" pitchFamily="34" charset="-120"/>
              </a:rPr>
              <a:t>若發現廠商有偷工減料或未依圖說施作情形，廠商拜託我簽辦驗收合格，我可以這樣做嗎？</a:t>
            </a:r>
            <a:endParaRPr lang="en-US" altLang="zh-TW" sz="2800" b="1">
              <a:solidFill>
                <a:srgbClr val="0000FF"/>
              </a:solidFill>
              <a:latin typeface="微軟正黑體" panose="020B0604030504040204" pitchFamily="34" charset="-120"/>
              <a:ea typeface="微軟正黑體" panose="020B0604030504040204" pitchFamily="34" charset="-120"/>
            </a:endParaRPr>
          </a:p>
          <a:p>
            <a:pPr indent="358775" algn="just" eaLnBrk="1" hangingPunct="1">
              <a:spcBef>
                <a:spcPts val="0"/>
              </a:spcBef>
              <a:buClr>
                <a:prstClr val="black"/>
              </a:buClr>
              <a:buSzPct val="75000"/>
              <a:defRPr/>
            </a:pPr>
            <a:r>
              <a:rPr kumimoji="0" lang="zh-TW" altLang="en-US" sz="2800" b="1" u="heavy">
                <a:solidFill>
                  <a:srgbClr val="C00000"/>
                </a:solidFill>
                <a:uFill>
                  <a:solidFill>
                    <a:srgbClr val="006600"/>
                  </a:solidFill>
                </a:uFill>
                <a:latin typeface="微軟正黑體" panose="020B0604030504040204" pitchFamily="34" charset="-120"/>
                <a:ea typeface="微軟正黑體" panose="020B0604030504040204" pitchFamily="34" charset="-120"/>
              </a:rPr>
              <a:t>不可以！</a:t>
            </a:r>
            <a:r>
              <a:rPr lang="zh-TW" altLang="en-US" sz="2800" b="1">
                <a:solidFill>
                  <a:prstClr val="black"/>
                </a:solidFill>
                <a:latin typeface="微軟正黑體" panose="020B0604030504040204" pitchFamily="34" charset="-120"/>
                <a:ea typeface="微軟正黑體" panose="020B0604030504040204" pitchFamily="34" charset="-120"/>
              </a:rPr>
              <a:t>若已發現廠商有偷工減料或未依圖說施作情形，卻接受廠商拜託予以驗收合格，恐觸犯「刑法」第</a:t>
            </a:r>
            <a:r>
              <a:rPr lang="en-US" altLang="zh-TW" sz="2800" b="1">
                <a:solidFill>
                  <a:prstClr val="black"/>
                </a:solidFill>
                <a:latin typeface="微軟正黑體" panose="020B0604030504040204" pitchFamily="34" charset="-120"/>
                <a:ea typeface="微軟正黑體" panose="020B0604030504040204" pitchFamily="34" charset="-120"/>
              </a:rPr>
              <a:t>213</a:t>
            </a:r>
            <a:r>
              <a:rPr lang="zh-TW" altLang="en-US" sz="2800" b="1">
                <a:solidFill>
                  <a:prstClr val="black"/>
                </a:solidFill>
                <a:latin typeface="微軟正黑體" panose="020B0604030504040204" pitchFamily="34" charset="-120"/>
                <a:ea typeface="微軟正黑體" panose="020B0604030504040204" pitchFamily="34" charset="-120"/>
              </a:rPr>
              <a:t>條公務員登載不實罪，及「貪污治罪條例」第</a:t>
            </a:r>
            <a:r>
              <a:rPr lang="en-US" altLang="zh-TW" sz="2800" b="1">
                <a:solidFill>
                  <a:prstClr val="black"/>
                </a:solidFill>
                <a:latin typeface="微軟正黑體" panose="020B0604030504040204" pitchFamily="34" charset="-120"/>
                <a:ea typeface="微軟正黑體" panose="020B0604030504040204" pitchFamily="34" charset="-120"/>
              </a:rPr>
              <a:t>6</a:t>
            </a:r>
            <a:r>
              <a:rPr lang="zh-TW" altLang="en-US" sz="2800" b="1">
                <a:solidFill>
                  <a:prstClr val="black"/>
                </a:solidFill>
                <a:latin typeface="微軟正黑體" panose="020B0604030504040204" pitchFamily="34" charset="-120"/>
                <a:ea typeface="微軟正黑體" panose="020B0604030504040204" pitchFamily="34" charset="-120"/>
              </a:rPr>
              <a:t>條第</a:t>
            </a:r>
            <a:r>
              <a:rPr lang="en-US" altLang="zh-TW" sz="2800" b="1">
                <a:solidFill>
                  <a:prstClr val="black"/>
                </a:solidFill>
                <a:latin typeface="微軟正黑體" panose="020B0604030504040204" pitchFamily="34" charset="-120"/>
                <a:ea typeface="微軟正黑體" panose="020B0604030504040204" pitchFamily="34" charset="-120"/>
              </a:rPr>
              <a:t>1</a:t>
            </a:r>
            <a:r>
              <a:rPr lang="zh-TW" altLang="en-US" sz="2800" b="1">
                <a:solidFill>
                  <a:prstClr val="black"/>
                </a:solidFill>
                <a:latin typeface="微軟正黑體" panose="020B0604030504040204" pitchFamily="34" charset="-120"/>
                <a:ea typeface="微軟正黑體" panose="020B0604030504040204" pitchFamily="34" charset="-120"/>
              </a:rPr>
              <a:t>項第</a:t>
            </a:r>
            <a:r>
              <a:rPr lang="en-US" altLang="zh-TW" sz="2800" b="1">
                <a:solidFill>
                  <a:prstClr val="black"/>
                </a:solidFill>
                <a:latin typeface="微軟正黑體" panose="020B0604030504040204" pitchFamily="34" charset="-120"/>
                <a:ea typeface="微軟正黑體" panose="020B0604030504040204" pitchFamily="34" charset="-120"/>
              </a:rPr>
              <a:t>4</a:t>
            </a:r>
            <a:r>
              <a:rPr lang="zh-TW" altLang="en-US" sz="2800" b="1">
                <a:solidFill>
                  <a:prstClr val="black"/>
                </a:solidFill>
                <a:latin typeface="微軟正黑體" panose="020B0604030504040204" pitchFamily="34" charset="-120"/>
                <a:ea typeface="微軟正黑體" panose="020B0604030504040204" pitchFamily="34" charset="-120"/>
              </a:rPr>
              <a:t>款，對於主管或監督之事務之圖利罪，處五年以上有期徒刑，得併科新臺幣三千萬元以下罰金。</a:t>
            </a:r>
          </a:p>
        </p:txBody>
      </p:sp>
    </p:spTree>
    <p:extLst>
      <p:ext uri="{BB962C8B-B14F-4D97-AF65-F5344CB8AC3E}">
        <p14:creationId xmlns:p14="http://schemas.microsoft.com/office/powerpoint/2010/main" val="10391323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47</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79034" y="96826"/>
            <a:ext cx="2680798"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機關如何預防</a:t>
            </a:r>
          </a:p>
        </p:txBody>
      </p:sp>
      <p:sp>
        <p:nvSpPr>
          <p:cNvPr id="7" name="Rectangle 9"/>
          <p:cNvSpPr>
            <a:spLocks noChangeArrowheads="1"/>
          </p:cNvSpPr>
          <p:nvPr/>
        </p:nvSpPr>
        <p:spPr bwMode="auto">
          <a:xfrm>
            <a:off x="390952" y="1119510"/>
            <a:ext cx="8600648" cy="397031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公務不私約：所有的討論、圖說對比一律在辦公室進行，拒絕廠商私人邀約。</a:t>
            </a:r>
          </a:p>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辦理監造人員實務教育訓練：使機關監造人員瞭解實務上常見工程缺失及監造注意事項，提高同仁執行監造實務之敏感度及專業度。</a:t>
            </a:r>
          </a:p>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機關辦理不定期現勘稽查：機關可隨機前往工地查核，增加品質管理強度，避免廠商偷工減料。</a:t>
            </a:r>
          </a:p>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拒絕期約暗示，應明確回應，領取合約應得的款項不必特別感謝。</a:t>
            </a:r>
            <a:endParaRPr kumimoji="0" lang="en-US" altLang="zh-TW" sz="2800" b="1" dirty="0">
              <a:solidFill>
                <a:srgbClr val="00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348931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48</a:t>
            </a:fld>
            <a:endParaRPr lang="en-US" altLang="zh-TW" sz="1400">
              <a:solidFill>
                <a:srgbClr val="AD1F1F"/>
              </a:solidFill>
              <a:latin typeface="Times New Roman" panose="02020603050405020304" pitchFamily="18" charset="0"/>
            </a:endParaRPr>
          </a:p>
        </p:txBody>
      </p:sp>
      <p:sp>
        <p:nvSpPr>
          <p:cNvPr id="6" name="Rectangle 9"/>
          <p:cNvSpPr>
            <a:spLocks noChangeArrowheads="1"/>
          </p:cNvSpPr>
          <p:nvPr/>
        </p:nvSpPr>
        <p:spPr bwMode="auto">
          <a:xfrm>
            <a:off x="539552" y="1124744"/>
            <a:ext cx="6696744" cy="4278094"/>
          </a:xfrm>
          <a:prstGeom prst="rect">
            <a:avLst/>
          </a:prstGeom>
          <a:noFill/>
          <a:ln w="9525">
            <a:noFill/>
            <a:miter lim="800000"/>
            <a:headEnd/>
            <a:tailEnd/>
          </a:ln>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spcBef>
                <a:spcPts val="0"/>
              </a:spcBef>
              <a:buClr>
                <a:srgbClr val="C00000"/>
              </a:buClr>
              <a:buSzPct val="85000"/>
              <a:buFont typeface="Wingdings" panose="05000000000000000000" pitchFamily="2" charset="2"/>
              <a:buChar char="n"/>
            </a:pPr>
            <a:r>
              <a:rPr kumimoji="0" lang="zh-TW" altLang="en-US" sz="2800" b="1">
                <a:solidFill>
                  <a:prstClr val="black"/>
                </a:solidFill>
                <a:latin typeface="微軟正黑體" panose="020B0604030504040204" pitchFamily="34" charset="-120"/>
                <a:ea typeface="微軟正黑體" panose="020B0604030504040204" pitchFamily="34" charset="-120"/>
              </a:rPr>
              <a:t>機關同仁</a:t>
            </a:r>
            <a:endParaRPr kumimoji="0" lang="en-US" altLang="zh-TW" sz="2800" b="1">
              <a:solidFill>
                <a:prstClr val="black"/>
              </a:solidFill>
              <a:latin typeface="微軟正黑體" panose="020B0604030504040204" pitchFamily="34" charset="-120"/>
              <a:ea typeface="微軟正黑體" panose="020B0604030504040204" pitchFamily="34" charset="-120"/>
            </a:endParaRP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刑法第</a:t>
            </a:r>
            <a:r>
              <a:rPr kumimoji="0" lang="en-US" altLang="zh-TW" sz="2800" b="1">
                <a:solidFill>
                  <a:srgbClr val="006600"/>
                </a:solidFill>
                <a:latin typeface="微軟正黑體" panose="020B0604030504040204" pitchFamily="34" charset="-120"/>
                <a:ea typeface="微軟正黑體" panose="020B0604030504040204" pitchFamily="34" charset="-120"/>
              </a:rPr>
              <a:t>213</a:t>
            </a:r>
            <a:r>
              <a:rPr kumimoji="0" lang="zh-TW" altLang="en-US" sz="2800" b="1">
                <a:solidFill>
                  <a:srgbClr val="006600"/>
                </a:solidFill>
                <a:latin typeface="微軟正黑體" panose="020B0604030504040204" pitchFamily="34" charset="-120"/>
                <a:ea typeface="微軟正黑體" panose="020B0604030504040204" pitchFamily="34" charset="-120"/>
              </a:rPr>
              <a:t>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貪污治罪條例第４條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政府採購法</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公共工程品質管理作業要點條</a:t>
            </a:r>
            <a:endParaRPr kumimoji="0" lang="en-US" altLang="zh-TW" sz="2800" b="1">
              <a:solidFill>
                <a:srgbClr val="006600"/>
              </a:solidFill>
              <a:latin typeface="微軟正黑體" panose="020B0604030504040204" pitchFamily="34" charset="-120"/>
              <a:ea typeface="微軟正黑體" panose="020B0604030504040204" pitchFamily="34" charset="-120"/>
            </a:endParaRPr>
          </a:p>
          <a:p>
            <a:pPr marL="457200" indent="-457200" algn="just">
              <a:spcBef>
                <a:spcPts val="2400"/>
              </a:spcBef>
              <a:buClr>
                <a:srgbClr val="C00000"/>
              </a:buClr>
              <a:buSzPct val="85000"/>
              <a:buFont typeface="Wingdings" panose="05000000000000000000" pitchFamily="2" charset="2"/>
              <a:buChar char="n"/>
            </a:pPr>
            <a:r>
              <a:rPr kumimoji="0" lang="zh-TW" altLang="en-US" sz="2800" b="1">
                <a:solidFill>
                  <a:prstClr val="black"/>
                </a:solidFill>
                <a:latin typeface="微軟正黑體" panose="020B0604030504040204" pitchFamily="34" charset="-120"/>
                <a:ea typeface="微軟正黑體" panose="020B0604030504040204" pitchFamily="34" charset="-120"/>
              </a:rPr>
              <a:t>廠商人員</a:t>
            </a:r>
            <a:endParaRPr kumimoji="0" lang="en-US" altLang="zh-TW" sz="2800" b="1">
              <a:solidFill>
                <a:prstClr val="black"/>
              </a:solidFill>
              <a:latin typeface="微軟正黑體" panose="020B0604030504040204" pitchFamily="34" charset="-120"/>
              <a:ea typeface="微軟正黑體" panose="020B0604030504040204" pitchFamily="34" charset="-120"/>
            </a:endParaRP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刑法第</a:t>
            </a:r>
            <a:r>
              <a:rPr kumimoji="0" lang="en-US" altLang="zh-TW" sz="2800" b="1">
                <a:solidFill>
                  <a:srgbClr val="006600"/>
                </a:solidFill>
                <a:latin typeface="微軟正黑體" panose="020B0604030504040204" pitchFamily="34" charset="-120"/>
                <a:ea typeface="微軟正黑體" panose="020B0604030504040204" pitchFamily="34" charset="-120"/>
              </a:rPr>
              <a:t>339</a:t>
            </a:r>
            <a:r>
              <a:rPr kumimoji="0" lang="zh-TW" altLang="en-US" sz="2800" b="1">
                <a:solidFill>
                  <a:srgbClr val="006600"/>
                </a:solidFill>
                <a:latin typeface="微軟正黑體" panose="020B0604030504040204" pitchFamily="34" charset="-120"/>
                <a:ea typeface="微軟正黑體" panose="020B0604030504040204" pitchFamily="34" charset="-120"/>
              </a:rPr>
              <a:t>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貪污治罪條例第</a:t>
            </a:r>
            <a:r>
              <a:rPr kumimoji="0" lang="en-US" altLang="zh-TW" sz="2800" b="1">
                <a:solidFill>
                  <a:srgbClr val="006600"/>
                </a:solidFill>
                <a:latin typeface="微軟正黑體" panose="020B0604030504040204" pitchFamily="34" charset="-120"/>
                <a:ea typeface="微軟正黑體" panose="020B0604030504040204" pitchFamily="34" charset="-120"/>
              </a:rPr>
              <a:t>11</a:t>
            </a:r>
            <a:r>
              <a:rPr kumimoji="0" lang="zh-TW" altLang="en-US" sz="2800" b="1">
                <a:solidFill>
                  <a:srgbClr val="006600"/>
                </a:solidFill>
                <a:latin typeface="微軟正黑體" panose="020B0604030504040204" pitchFamily="34" charset="-120"/>
                <a:ea typeface="微軟正黑體" panose="020B0604030504040204" pitchFamily="34" charset="-120"/>
              </a:rPr>
              <a:t>條</a:t>
            </a:r>
            <a:r>
              <a:rPr kumimoji="0" lang="en-US" altLang="zh-TW" sz="2800" b="1">
                <a:solidFill>
                  <a:srgbClr val="006600"/>
                </a:solidFill>
                <a:latin typeface="微軟正黑體" panose="020B0604030504040204" pitchFamily="34" charset="-120"/>
                <a:ea typeface="微軟正黑體" panose="020B0604030504040204" pitchFamily="34" charset="-120"/>
              </a:rPr>
              <a:t>(</a:t>
            </a:r>
            <a:r>
              <a:rPr kumimoji="0" lang="zh-TW" altLang="en-US" sz="2800" b="1">
                <a:solidFill>
                  <a:srgbClr val="C00000"/>
                </a:solidFill>
                <a:latin typeface="微軟正黑體" panose="020B0604030504040204" pitchFamily="34" charset="-120"/>
                <a:ea typeface="微軟正黑體" panose="020B0604030504040204" pitchFamily="34" charset="-120"/>
              </a:rPr>
              <a:t>行賄罪</a:t>
            </a:r>
            <a:r>
              <a:rPr kumimoji="0" lang="en-US" altLang="zh-TW" sz="2800" b="1">
                <a:solidFill>
                  <a:srgbClr val="006600"/>
                </a:solidFill>
                <a:latin typeface="微軟正黑體" panose="020B0604030504040204" pitchFamily="34" charset="-120"/>
                <a:ea typeface="微軟正黑體" panose="020B0604030504040204" pitchFamily="34" charset="-120"/>
              </a:rPr>
              <a:t>)</a:t>
            </a:r>
          </a:p>
          <a:p>
            <a:pPr marL="444500" indent="-271463" algn="just">
              <a:spcBef>
                <a:spcPts val="0"/>
              </a:spcBef>
              <a:buClr>
                <a:srgbClr val="0000FF"/>
              </a:buClr>
              <a:buSzPct val="70000"/>
              <a:buFont typeface="Wingdings" panose="05000000000000000000" pitchFamily="2" charset="2"/>
              <a:buChar char="p"/>
            </a:pPr>
            <a:endParaRPr kumimoji="0" lang="zh-TW" altLang="en-US" sz="2800" b="1">
              <a:solidFill>
                <a:srgbClr val="006600"/>
              </a:solidFill>
              <a:latin typeface="微軟正黑體" panose="020B0604030504040204" pitchFamily="34" charset="-120"/>
              <a:ea typeface="微軟正黑體" panose="020B0604030504040204" pitchFamily="34" charset="-120"/>
            </a:endParaRPr>
          </a:p>
        </p:txBody>
      </p:sp>
      <p:sp>
        <p:nvSpPr>
          <p:cNvPr id="8" name="書卷 (水平) 7"/>
          <p:cNvSpPr/>
          <p:nvPr/>
        </p:nvSpPr>
        <p:spPr>
          <a:xfrm>
            <a:off x="5436096" y="74890"/>
            <a:ext cx="3012238" cy="936179"/>
          </a:xfrm>
          <a:prstGeom prst="horizontalScroll">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相關法令</a:t>
            </a:r>
          </a:p>
        </p:txBody>
      </p:sp>
    </p:spTree>
    <p:extLst>
      <p:ext uri="{BB962C8B-B14F-4D97-AF65-F5344CB8AC3E}">
        <p14:creationId xmlns:p14="http://schemas.microsoft.com/office/powerpoint/2010/main" val="37709462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49</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251520" y="116632"/>
            <a:ext cx="5688632" cy="936179"/>
          </a:xfrm>
          <a:prstGeom prst="horizontalScroll">
            <a:avLst/>
          </a:prstGeom>
          <a:blipFill>
            <a:blip r:embed="rId2"/>
            <a:tile tx="0" ty="0" sx="100000" sy="100000" flip="none" algn="tl"/>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C00000"/>
                </a:solidFill>
                <a:latin typeface="微軟正黑體" panose="020B0604030504040204" pitchFamily="34" charset="-120"/>
              </a:rPr>
              <a:t>案例</a:t>
            </a:r>
            <a:r>
              <a:rPr lang="en-US" altLang="zh-TW" sz="3000" b="1">
                <a:solidFill>
                  <a:srgbClr val="C00000"/>
                </a:solidFill>
                <a:latin typeface="微軟正黑體" panose="020B0604030504040204" pitchFamily="34" charset="-120"/>
              </a:rPr>
              <a:t>7</a:t>
            </a:r>
            <a:r>
              <a:rPr lang="zh-TW" altLang="en-US" sz="3000" b="1">
                <a:solidFill>
                  <a:srgbClr val="0000FF"/>
                </a:solidFill>
                <a:latin typeface="微軟正黑體" panose="020B0604030504040204" pitchFamily="34" charset="-120"/>
              </a:rPr>
              <a:t>：若要人不知除非己莫為</a:t>
            </a:r>
          </a:p>
        </p:txBody>
      </p:sp>
      <p:sp>
        <p:nvSpPr>
          <p:cNvPr id="6" name="Rectangle 9"/>
          <p:cNvSpPr>
            <a:spLocks noChangeArrowheads="1"/>
          </p:cNvSpPr>
          <p:nvPr/>
        </p:nvSpPr>
        <p:spPr bwMode="auto">
          <a:xfrm>
            <a:off x="395536" y="1148546"/>
            <a:ext cx="8596064" cy="3195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lnSpc>
                <a:spcPts val="3200"/>
              </a:lnSpc>
              <a:buClr>
                <a:srgbClr val="C00000"/>
              </a:buClr>
              <a:buSzPct val="85000"/>
              <a:buFont typeface="Wingdings" panose="05000000000000000000" pitchFamily="2" charset="2"/>
              <a:buChar char="n"/>
            </a:pP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800" b="1">
                <a:solidFill>
                  <a:srgbClr val="000099"/>
                </a:solidFill>
                <a:latin typeface="微軟正黑體" panose="020B0604030504040204" pitchFamily="34" charset="-120"/>
                <a:ea typeface="微軟正黑體" panose="020B0604030504040204" pitchFamily="34" charset="-120"/>
              </a:rPr>
              <a:t>為甲機關</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工作站站長</a:t>
            </a:r>
            <a:r>
              <a:rPr kumimoji="0" lang="zh-TW" altLang="en-US" sz="2800" b="1">
                <a:solidFill>
                  <a:srgbClr val="000099"/>
                </a:solidFill>
                <a:latin typeface="微軟正黑體" panose="020B0604030504040204" pitchFamily="34" charset="-120"/>
                <a:ea typeface="微軟正黑體" panose="020B0604030504040204" pitchFamily="34" charset="-120"/>
              </a:rPr>
              <a:t>，在職期間</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辦理工作站年度除（割）草及清圳工程採購案件</a:t>
            </a:r>
            <a:r>
              <a:rPr kumimoji="0" lang="zh-TW" altLang="en-US" sz="2800" b="1">
                <a:solidFill>
                  <a:srgbClr val="000099"/>
                </a:solidFill>
                <a:latin typeface="微軟正黑體" panose="020B0604030504040204" pitchFamily="34" charset="-120"/>
                <a:ea typeface="微軟正黑體" panose="020B0604030504040204" pitchFamily="34" charset="-120"/>
              </a:rPr>
              <a:t>，該類</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契約依規定應依據實際雇工人數</a:t>
            </a:r>
            <a:r>
              <a:rPr kumimoji="0" lang="zh-TW" altLang="en-US" sz="2800" b="1">
                <a:solidFill>
                  <a:srgbClr val="000099"/>
                </a:solidFill>
                <a:latin typeface="微軟正黑體" panose="020B0604030504040204" pitchFamily="34" charset="-120"/>
                <a:ea typeface="微軟正黑體" panose="020B0604030504040204" pitchFamily="34" charset="-120"/>
              </a:rPr>
              <a:t>及工作日數製作監工日報表，核實統計工資</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辦理核銷</a:t>
            </a:r>
            <a:r>
              <a:rPr kumimoji="0" lang="zh-TW" altLang="en-US" sz="2800" b="1">
                <a:solidFill>
                  <a:srgbClr val="000099"/>
                </a:solidFill>
                <a:latin typeface="微軟正黑體" panose="020B0604030504040204" pitchFamily="34" charset="-120"/>
                <a:ea typeface="微軟正黑體" panose="020B0604030504040204" pitchFamily="34" charset="-120"/>
              </a:rPr>
              <a:t>。</a:t>
            </a:r>
          </a:p>
          <a:p>
            <a:pPr marL="457200" indent="-457200" algn="just">
              <a:lnSpc>
                <a:spcPts val="3200"/>
              </a:lnSpc>
              <a:spcBef>
                <a:spcPts val="1800"/>
              </a:spcBef>
              <a:buClr>
                <a:srgbClr val="C00000"/>
              </a:buClr>
              <a:buSzPct val="85000"/>
              <a:buFont typeface="Wingdings" panose="05000000000000000000" pitchFamily="2" charset="2"/>
              <a:buChar char="n"/>
            </a:pPr>
            <a:r>
              <a:rPr kumimoji="0" lang="zh-TW" altLang="en-US" sz="2800" b="1">
                <a:solidFill>
                  <a:srgbClr val="000099"/>
                </a:solidFill>
                <a:latin typeface="微軟正黑體" panose="020B0604030504040204" pitchFamily="34" charset="-120"/>
                <a:ea typeface="微軟正黑體" panose="020B0604030504040204" pitchFamily="34" charset="-120"/>
              </a:rPr>
              <a:t>然</a:t>
            </a:r>
            <a:r>
              <a:rPr kumimoji="0" lang="en-US" altLang="zh-TW" sz="2800" b="1">
                <a:solidFill>
                  <a:srgbClr val="000099"/>
                </a:solidFill>
                <a:latin typeface="微軟正黑體" panose="020B0604030504040204" pitchFamily="34" charset="-120"/>
                <a:ea typeface="微軟正黑體" panose="020B0604030504040204" pitchFamily="34" charset="-120"/>
              </a:rPr>
              <a:t>A</a:t>
            </a:r>
            <a:r>
              <a:rPr kumimoji="0" lang="zh-TW" altLang="en-US" sz="2800" b="1">
                <a:solidFill>
                  <a:srgbClr val="000099"/>
                </a:solidFill>
                <a:latin typeface="微軟正黑體" panose="020B0604030504040204" pitchFamily="34" charset="-120"/>
                <a:ea typeface="微軟正黑體" panose="020B0604030504040204" pitchFamily="34" charset="-120"/>
              </a:rPr>
              <a:t>基於貪念，認為施工人數難以查核，</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遂利用負責每年度發包除草及清圳工程採購案件之機會</a:t>
            </a:r>
            <a:r>
              <a:rPr kumimoji="0" lang="zh-TW" altLang="en-US" sz="2800" b="1">
                <a:solidFill>
                  <a:srgbClr val="000099"/>
                </a:solidFill>
                <a:latin typeface="微軟正黑體" panose="020B0604030504040204" pitchFamily="34" charset="-120"/>
                <a:ea typeface="微軟正黑體" panose="020B0604030504040204" pitchFamily="34" charset="-120"/>
              </a:rPr>
              <a:t>，長期</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浮報</a:t>
            </a:r>
            <a:r>
              <a:rPr kumimoji="0" lang="zh-TW" altLang="en-US" sz="2800" b="1">
                <a:solidFill>
                  <a:srgbClr val="000099"/>
                </a:solidFill>
                <a:latin typeface="微軟正黑體" panose="020B0604030504040204" pitchFamily="34" charset="-120"/>
                <a:ea typeface="微軟正黑體" panose="020B0604030504040204" pitchFamily="34" charset="-120"/>
              </a:rPr>
              <a:t>雇工人數，以人頭方式</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10</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年詐領</a:t>
            </a:r>
            <a:r>
              <a:rPr kumimoji="0" lang="en-US" altLang="zh-TW"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500</a:t>
            </a:r>
            <a:r>
              <a:rPr kumimoji="0" lang="zh-TW" altLang="en-US" sz="2800" b="1" u="heavy">
                <a:solidFill>
                  <a:srgbClr val="7030A0"/>
                </a:solidFill>
                <a:uFill>
                  <a:solidFill>
                    <a:srgbClr val="006600"/>
                  </a:solidFill>
                </a:uFill>
                <a:latin typeface="微軟正黑體" panose="020B0604030504040204" pitchFamily="34" charset="-120"/>
                <a:ea typeface="微軟正黑體" panose="020B0604030504040204" pitchFamily="34" charset="-120"/>
              </a:rPr>
              <a:t>萬元</a:t>
            </a:r>
            <a:r>
              <a:rPr kumimoji="0" lang="zh-TW" altLang="en-US" sz="2800" b="1">
                <a:solidFill>
                  <a:srgbClr val="000099"/>
                </a:solidFill>
                <a:latin typeface="微軟正黑體" panose="020B0604030504040204" pitchFamily="34" charset="-120"/>
                <a:ea typeface="微軟正黑體" panose="020B0604030504040204" pitchFamily="34" charset="-120"/>
              </a:rPr>
              <a:t>。</a:t>
            </a:r>
            <a:endParaRPr kumimoji="0" lang="en-US" altLang="zh-TW" sz="2800"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5665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5</a:t>
            </a:fld>
            <a:endParaRPr lang="en-US" altLang="zh-TW" sz="1400">
              <a:solidFill>
                <a:srgbClr val="AD1F1F"/>
              </a:solidFill>
              <a:latin typeface="Times New Roman" panose="02020603050405020304" pitchFamily="18" charset="0"/>
            </a:endParaRPr>
          </a:p>
        </p:txBody>
      </p:sp>
      <p:pic>
        <p:nvPicPr>
          <p:cNvPr id="4" name="圖片 3"/>
          <p:cNvPicPr>
            <a:picLocks noChangeAspect="1"/>
          </p:cNvPicPr>
          <p:nvPr/>
        </p:nvPicPr>
        <p:blipFill>
          <a:blip r:embed="rId3"/>
          <a:stretch>
            <a:fillRect/>
          </a:stretch>
        </p:blipFill>
        <p:spPr>
          <a:xfrm>
            <a:off x="467544" y="188639"/>
            <a:ext cx="8078055" cy="6532835"/>
          </a:xfrm>
          <a:prstGeom prst="rect">
            <a:avLst/>
          </a:prstGeom>
        </p:spPr>
      </p:pic>
    </p:spTree>
    <p:extLst>
      <p:ext uri="{BB962C8B-B14F-4D97-AF65-F5344CB8AC3E}">
        <p14:creationId xmlns:p14="http://schemas.microsoft.com/office/powerpoint/2010/main" val="17925297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50</a:t>
            </a:fld>
            <a:endParaRPr lang="en-US" altLang="zh-TW" sz="1400">
              <a:solidFill>
                <a:srgbClr val="AD1F1F"/>
              </a:solidFill>
              <a:latin typeface="Times New Roman" panose="02020603050405020304" pitchFamily="18" charset="0"/>
            </a:endParaRPr>
          </a:p>
        </p:txBody>
      </p:sp>
      <p:sp>
        <p:nvSpPr>
          <p:cNvPr id="6" name="Rectangle 11"/>
          <p:cNvSpPr>
            <a:spLocks noChangeArrowheads="1"/>
          </p:cNvSpPr>
          <p:nvPr/>
        </p:nvSpPr>
        <p:spPr bwMode="auto">
          <a:xfrm>
            <a:off x="250932" y="620688"/>
            <a:ext cx="8642350" cy="5688632"/>
          </a:xfrm>
          <a:prstGeom prst="rect">
            <a:avLst/>
          </a:prstGeom>
          <a:noFill/>
          <a:ln w="9525">
            <a:noFill/>
            <a:miter lim="800000"/>
            <a:headEnd/>
            <a:tailEnd/>
          </a:ln>
          <a:effectLst/>
        </p:spPr>
        <p:txBody>
          <a:bodyPr/>
          <a:lstStyle/>
          <a:p>
            <a:pPr algn="just" eaLnBrk="1" hangingPunct="1">
              <a:spcBef>
                <a:spcPct val="20000"/>
              </a:spcBef>
              <a:buClr>
                <a:prstClr val="black"/>
              </a:buClr>
              <a:buSzPct val="75000"/>
              <a:defRPr/>
            </a:pPr>
            <a:r>
              <a:rPr lang="zh-TW" altLang="en-US" sz="2800" b="1">
                <a:solidFill>
                  <a:srgbClr val="0000FF"/>
                </a:solidFill>
                <a:latin typeface="微軟正黑體" panose="020B0604030504040204" pitchFamily="34" charset="-120"/>
                <a:ea typeface="微軟正黑體" panose="020B0604030504040204" pitchFamily="34" charset="-120"/>
              </a:rPr>
              <a:t>承辦</a:t>
            </a: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或監工</a:t>
            </a: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人員如何履約管理，避免廠商</a:t>
            </a:r>
            <a:endParaRPr lang="en-US" altLang="zh-TW" sz="2800" b="1">
              <a:solidFill>
                <a:srgbClr val="0000FF"/>
              </a:solidFill>
              <a:latin typeface="微軟正黑體" panose="020B0604030504040204" pitchFamily="34" charset="-120"/>
              <a:ea typeface="微軟正黑體" panose="020B0604030504040204" pitchFamily="34" charset="-120"/>
            </a:endParaRPr>
          </a:p>
          <a:p>
            <a:pPr algn="just" eaLnBrk="1" hangingPunct="1">
              <a:lnSpc>
                <a:spcPts val="3000"/>
              </a:lnSpc>
              <a:spcBef>
                <a:spcPts val="0"/>
              </a:spcBef>
              <a:buClr>
                <a:prstClr val="black"/>
              </a:buClr>
              <a:buSzPct val="75000"/>
              <a:defRPr/>
            </a:pPr>
            <a:r>
              <a:rPr lang="zh-TW" altLang="en-US" sz="2800" b="1">
                <a:solidFill>
                  <a:srgbClr val="0000FF"/>
                </a:solidFill>
                <a:latin typeface="微軟正黑體" panose="020B0604030504040204" pitchFamily="34" charset="-120"/>
                <a:ea typeface="微軟正黑體" panose="020B0604030504040204" pitchFamily="34" charset="-120"/>
              </a:rPr>
              <a:t>不實履約？</a:t>
            </a:r>
            <a:endParaRPr lang="en-US" altLang="zh-TW" sz="2800" b="1">
              <a:solidFill>
                <a:srgbClr val="0000FF"/>
              </a:solidFill>
              <a:latin typeface="微軟正黑體" panose="020B0604030504040204" pitchFamily="34" charset="-120"/>
              <a:ea typeface="微軟正黑體" panose="020B0604030504040204" pitchFamily="34" charset="-120"/>
            </a:endParaRPr>
          </a:p>
          <a:p>
            <a:pPr marL="444500" indent="-444500" algn="just" eaLnBrk="1" hangingPunct="1">
              <a:spcBef>
                <a:spcPts val="0"/>
              </a:spcBef>
              <a:buClr>
                <a:prstClr val="black"/>
              </a:buClr>
              <a:buSzPct val="75000"/>
              <a:defRPr/>
            </a:pPr>
            <a:r>
              <a:rPr lang="en-US" altLang="zh-TW" sz="2700" b="1">
                <a:solidFill>
                  <a:prstClr val="black"/>
                </a:solidFill>
                <a:latin typeface="微軟正黑體" panose="020B0604030504040204" pitchFamily="34" charset="-120"/>
                <a:ea typeface="微軟正黑體" panose="020B0604030504040204" pitchFamily="34" charset="-120"/>
              </a:rPr>
              <a:t>(1)</a:t>
            </a:r>
            <a:r>
              <a:rPr lang="zh-TW" altLang="en-US" sz="2700" b="1">
                <a:solidFill>
                  <a:prstClr val="black"/>
                </a:solidFill>
                <a:latin typeface="微軟正黑體" panose="020B0604030504040204" pitchFamily="34" charset="-120"/>
                <a:ea typeface="微軟正黑體" panose="020B0604030504040204" pitchFamily="34" charset="-120"/>
              </a:rPr>
              <a:t>契約內容應明確化：針對維護管理工作內容及標準，訂定明確量化指標，例如：渠道清淤深度至少</a:t>
            </a:r>
            <a:r>
              <a:rPr lang="en-US" altLang="zh-TW" sz="2700" b="1">
                <a:solidFill>
                  <a:prstClr val="black"/>
                </a:solidFill>
                <a:latin typeface="微軟正黑體" panose="020B0604030504040204" pitchFamily="34" charset="-120"/>
                <a:ea typeface="微軟正黑體" panose="020B0604030504040204" pitchFamily="34" charset="-120"/>
              </a:rPr>
              <a:t>20cm</a:t>
            </a:r>
            <a:r>
              <a:rPr lang="zh-TW" altLang="en-US" sz="2700" b="1">
                <a:solidFill>
                  <a:prstClr val="black"/>
                </a:solidFill>
                <a:latin typeface="微軟正黑體" panose="020B0604030504040204" pitchFamily="34" charset="-120"/>
                <a:ea typeface="微軟正黑體" panose="020B0604030504040204" pitchFamily="34" charset="-120"/>
              </a:rPr>
              <a:t>、雜草清除長度至少</a:t>
            </a:r>
            <a:r>
              <a:rPr lang="en-US" altLang="zh-TW" sz="2700" b="1">
                <a:solidFill>
                  <a:prstClr val="black"/>
                </a:solidFill>
                <a:latin typeface="微軟正黑體" panose="020B0604030504040204" pitchFamily="34" charset="-120"/>
                <a:ea typeface="微軟正黑體" panose="020B0604030504040204" pitchFamily="34" charset="-120"/>
              </a:rPr>
              <a:t>15,000m</a:t>
            </a:r>
            <a:r>
              <a:rPr lang="zh-TW" altLang="en-US" sz="2700" b="1">
                <a:solidFill>
                  <a:prstClr val="black"/>
                </a:solidFill>
                <a:latin typeface="微軟正黑體" panose="020B0604030504040204" pitchFamily="34" charset="-120"/>
                <a:ea typeface="微軟正黑體" panose="020B0604030504040204" pitchFamily="34" charset="-120"/>
              </a:rPr>
              <a:t>、每天出工人數及工時</a:t>
            </a:r>
            <a:r>
              <a:rPr lang="en-US" altLang="zh-TW" sz="2700" b="1">
                <a:solidFill>
                  <a:prstClr val="black"/>
                </a:solidFill>
                <a:latin typeface="微軟正黑體" panose="020B0604030504040204" pitchFamily="34" charset="-120"/>
                <a:ea typeface="微軟正黑體" panose="020B0604030504040204" pitchFamily="34" charset="-120"/>
              </a:rPr>
              <a:t>…</a:t>
            </a:r>
            <a:r>
              <a:rPr lang="zh-TW" altLang="en-US" sz="2700" b="1">
                <a:solidFill>
                  <a:prstClr val="black"/>
                </a:solidFill>
                <a:latin typeface="微軟正黑體" panose="020B0604030504040204" pitchFamily="34" charset="-120"/>
                <a:ea typeface="微軟正黑體" panose="020B0604030504040204" pitchFamily="34" charset="-120"/>
              </a:rPr>
              <a:t>等。</a:t>
            </a:r>
          </a:p>
          <a:p>
            <a:pPr marL="444500" indent="-444500" algn="just" eaLnBrk="1" hangingPunct="1">
              <a:spcBef>
                <a:spcPts val="0"/>
              </a:spcBef>
              <a:buClr>
                <a:prstClr val="black"/>
              </a:buClr>
              <a:buSzPct val="75000"/>
              <a:defRPr/>
            </a:pPr>
            <a:r>
              <a:rPr lang="en-US" altLang="zh-TW" sz="2700" b="1">
                <a:solidFill>
                  <a:prstClr val="black"/>
                </a:solidFill>
                <a:latin typeface="微軟正黑體" panose="020B0604030504040204" pitchFamily="34" charset="-120"/>
                <a:ea typeface="微軟正黑體" panose="020B0604030504040204" pitchFamily="34" charset="-120"/>
              </a:rPr>
              <a:t>(2)</a:t>
            </a:r>
            <a:r>
              <a:rPr lang="zh-TW" altLang="en-US" sz="2700" b="1">
                <a:solidFill>
                  <a:prstClr val="black"/>
                </a:solidFill>
                <a:latin typeface="微軟正黑體" panose="020B0604030504040204" pitchFamily="34" charset="-120"/>
                <a:ea typeface="微軟正黑體" panose="020B0604030504040204" pitchFamily="34" charset="-120"/>
              </a:rPr>
              <a:t>要求每日出工、出勤前應辦理勤前說明會議</a:t>
            </a:r>
            <a:r>
              <a:rPr lang="en-US" altLang="zh-TW" sz="2700" b="1">
                <a:solidFill>
                  <a:prstClr val="black"/>
                </a:solidFill>
                <a:latin typeface="微軟正黑體" panose="020B0604030504040204" pitchFamily="34" charset="-120"/>
                <a:ea typeface="微軟正黑體" panose="020B0604030504040204" pitchFamily="34" charset="-120"/>
              </a:rPr>
              <a:t>(</a:t>
            </a:r>
            <a:r>
              <a:rPr lang="zh-TW" altLang="en-US" sz="2700" b="1">
                <a:solidFill>
                  <a:prstClr val="black"/>
                </a:solidFill>
                <a:latin typeface="微軟正黑體" panose="020B0604030504040204" pitchFamily="34" charset="-120"/>
                <a:ea typeface="微軟正黑體" panose="020B0604030504040204" pitchFamily="34" charset="-120"/>
              </a:rPr>
              <a:t>拍照留存</a:t>
            </a:r>
            <a:r>
              <a:rPr lang="en-US" altLang="zh-TW" sz="2700" b="1">
                <a:solidFill>
                  <a:prstClr val="black"/>
                </a:solidFill>
                <a:latin typeface="微軟正黑體" panose="020B0604030504040204" pitchFamily="34" charset="-120"/>
                <a:ea typeface="微軟正黑體" panose="020B0604030504040204" pitchFamily="34" charset="-120"/>
              </a:rPr>
              <a:t>)</a:t>
            </a:r>
            <a:r>
              <a:rPr lang="zh-TW" altLang="en-US" sz="2700" b="1">
                <a:solidFill>
                  <a:prstClr val="black"/>
                </a:solidFill>
                <a:latin typeface="微軟正黑體" panose="020B0604030504040204" pitchFamily="34" charset="-120"/>
                <a:ea typeface="微軟正黑體" panose="020B0604030504040204" pitchFamily="34" charset="-120"/>
              </a:rPr>
              <a:t>，說明本日預計辦理進度、工作位置、施作數量，並請出勤人員確實簽到退，詳實登載施工日誌。</a:t>
            </a:r>
          </a:p>
          <a:p>
            <a:pPr marL="444500" indent="-444500" algn="just" eaLnBrk="1" hangingPunct="1">
              <a:spcBef>
                <a:spcPts val="0"/>
              </a:spcBef>
              <a:buClr>
                <a:prstClr val="black"/>
              </a:buClr>
              <a:buSzPct val="75000"/>
              <a:defRPr/>
            </a:pPr>
            <a:r>
              <a:rPr lang="en-US" altLang="zh-TW" sz="2700" b="1">
                <a:solidFill>
                  <a:prstClr val="black"/>
                </a:solidFill>
                <a:latin typeface="微軟正黑體" panose="020B0604030504040204" pitchFamily="34" charset="-120"/>
                <a:ea typeface="微軟正黑體" panose="020B0604030504040204" pitchFamily="34" charset="-120"/>
              </a:rPr>
              <a:t>(3)</a:t>
            </a:r>
            <a:r>
              <a:rPr lang="zh-TW" altLang="en-US" sz="2700" b="1">
                <a:solidFill>
                  <a:prstClr val="black"/>
                </a:solidFill>
                <a:latin typeface="微軟正黑體" panose="020B0604030504040204" pitchFamily="34" charset="-120"/>
                <a:ea typeface="微軟正黑體" panose="020B0604030504040204" pitchFamily="34" charset="-120"/>
              </a:rPr>
              <a:t>本署管理處辦理定期及不定期抽查作業，抽查簽到表單、施工前中後照片、施工日誌及現地清理狀況等資訊，必要時可詢問出勤人員，了解工程內容與出勤狀況。</a:t>
            </a:r>
          </a:p>
        </p:txBody>
      </p:sp>
      <p:sp>
        <p:nvSpPr>
          <p:cNvPr id="3" name="文字方塊 2"/>
          <p:cNvSpPr txBox="1"/>
          <p:nvPr/>
        </p:nvSpPr>
        <p:spPr>
          <a:xfrm>
            <a:off x="7307143" y="267178"/>
            <a:ext cx="1620957" cy="523220"/>
          </a:xfrm>
          <a:prstGeom prst="rect">
            <a:avLst/>
          </a:prstGeom>
          <a:blipFill>
            <a:blip r:embed="rId3"/>
            <a:tile tx="0" ty="0" sx="100000" sy="100000" flip="none" algn="tl"/>
          </a:blipFill>
        </p:spPr>
        <p:txBody>
          <a:bodyPr wrap="none" rtlCol="0">
            <a:spAutoFit/>
          </a:bodyPr>
          <a:lstStyle/>
          <a:p>
            <a:r>
              <a:rPr lang="zh-TW" altLang="en-US" sz="2800" b="1">
                <a:solidFill>
                  <a:prstClr val="black"/>
                </a:solidFill>
                <a:latin typeface="微軟正黑體" panose="020B0604030504040204" pitchFamily="34" charset="-120"/>
                <a:ea typeface="微軟正黑體" panose="020B0604030504040204" pitchFamily="34" charset="-120"/>
              </a:rPr>
              <a:t>防貪指引</a:t>
            </a:r>
          </a:p>
        </p:txBody>
      </p:sp>
    </p:spTree>
    <p:extLst>
      <p:ext uri="{BB962C8B-B14F-4D97-AF65-F5344CB8AC3E}">
        <p14:creationId xmlns:p14="http://schemas.microsoft.com/office/powerpoint/2010/main" val="22731703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51</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79034" y="96826"/>
            <a:ext cx="2680798"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機關如何預防</a:t>
            </a:r>
          </a:p>
        </p:txBody>
      </p:sp>
      <p:sp>
        <p:nvSpPr>
          <p:cNvPr id="7" name="Rectangle 9"/>
          <p:cNvSpPr>
            <a:spLocks noChangeArrowheads="1"/>
          </p:cNvSpPr>
          <p:nvPr/>
        </p:nvSpPr>
        <p:spPr bwMode="auto">
          <a:xfrm>
            <a:off x="390952" y="1119510"/>
            <a:ext cx="8600648" cy="181588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不應只仰賴紙本人數，應配合圖像或實地查核以及施工完成前後對比圖比較差異。</a:t>
            </a:r>
          </a:p>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機關可辦理隨機現場抽查：配合不預警檢查，並且拍照紀錄。</a:t>
            </a:r>
            <a:endParaRPr kumimoji="0" lang="en-US" altLang="zh-TW" sz="2800" b="1" dirty="0">
              <a:solidFill>
                <a:srgbClr val="006600"/>
              </a:solidFill>
              <a:latin typeface="微軟正黑體" panose="020B0604030504040204" pitchFamily="34" charset="-120"/>
              <a:ea typeface="微軟正黑體" panose="020B0604030504040204" pitchFamily="34" charset="-120"/>
            </a:endParaRPr>
          </a:p>
        </p:txBody>
      </p:sp>
      <p:sp>
        <p:nvSpPr>
          <p:cNvPr id="6" name="書卷 (水平) 5"/>
          <p:cNvSpPr/>
          <p:nvPr/>
        </p:nvSpPr>
        <p:spPr>
          <a:xfrm>
            <a:off x="371321" y="3337046"/>
            <a:ext cx="2688511" cy="936179"/>
          </a:xfrm>
          <a:prstGeom prst="horizontalScroll">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相關法令</a:t>
            </a:r>
          </a:p>
        </p:txBody>
      </p:sp>
      <p:sp>
        <p:nvSpPr>
          <p:cNvPr id="8" name="Rectangle 9"/>
          <p:cNvSpPr>
            <a:spLocks noChangeArrowheads="1"/>
          </p:cNvSpPr>
          <p:nvPr/>
        </p:nvSpPr>
        <p:spPr bwMode="auto">
          <a:xfrm>
            <a:off x="539552" y="4278575"/>
            <a:ext cx="7690048" cy="2246769"/>
          </a:xfrm>
          <a:prstGeom prst="rect">
            <a:avLst/>
          </a:prstGeom>
          <a:noFill/>
          <a:ln w="9525">
            <a:noFill/>
            <a:miter lim="800000"/>
            <a:headEnd/>
            <a:tailEnd/>
          </a:ln>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spcBef>
                <a:spcPts val="0"/>
              </a:spcBef>
              <a:buClr>
                <a:srgbClr val="C00000"/>
              </a:buClr>
              <a:buSzPct val="85000"/>
              <a:buFont typeface="Wingdings" panose="05000000000000000000" pitchFamily="2" charset="2"/>
              <a:buChar char="n"/>
            </a:pPr>
            <a:r>
              <a:rPr kumimoji="0" lang="zh-TW" altLang="en-US" sz="2800" b="1">
                <a:solidFill>
                  <a:prstClr val="black"/>
                </a:solidFill>
                <a:latin typeface="微軟正黑體" panose="020B0604030504040204" pitchFamily="34" charset="-120"/>
                <a:ea typeface="微軟正黑體" panose="020B0604030504040204" pitchFamily="34" charset="-120"/>
              </a:rPr>
              <a:t>機關同仁</a:t>
            </a:r>
            <a:endParaRPr kumimoji="0" lang="en-US" altLang="zh-TW" sz="2800" b="1">
              <a:solidFill>
                <a:prstClr val="black"/>
              </a:solidFill>
              <a:latin typeface="微軟正黑體" panose="020B0604030504040204" pitchFamily="34" charset="-120"/>
              <a:ea typeface="微軟正黑體" panose="020B0604030504040204" pitchFamily="34" charset="-120"/>
            </a:endParaRP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刑法第</a:t>
            </a:r>
            <a:r>
              <a:rPr kumimoji="0" lang="en-US" altLang="zh-TW" sz="2800" b="1">
                <a:solidFill>
                  <a:srgbClr val="006600"/>
                </a:solidFill>
                <a:latin typeface="微軟正黑體" panose="020B0604030504040204" pitchFamily="34" charset="-120"/>
                <a:ea typeface="微軟正黑體" panose="020B0604030504040204" pitchFamily="34" charset="-120"/>
              </a:rPr>
              <a:t>213</a:t>
            </a:r>
            <a:r>
              <a:rPr kumimoji="0" lang="zh-TW" altLang="en-US" sz="2800" b="1">
                <a:solidFill>
                  <a:srgbClr val="006600"/>
                </a:solidFill>
                <a:latin typeface="微軟正黑體" panose="020B0604030504040204" pitchFamily="34" charset="-120"/>
                <a:ea typeface="微軟正黑體" panose="020B0604030504040204" pitchFamily="34" charset="-120"/>
              </a:rPr>
              <a:t>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刑法第</a:t>
            </a:r>
            <a:r>
              <a:rPr kumimoji="0" lang="en-US" altLang="zh-TW" sz="2800" b="1">
                <a:solidFill>
                  <a:srgbClr val="006600"/>
                </a:solidFill>
                <a:latin typeface="微軟正黑體" panose="020B0604030504040204" pitchFamily="34" charset="-120"/>
                <a:ea typeface="微軟正黑體" panose="020B0604030504040204" pitchFamily="34" charset="-120"/>
              </a:rPr>
              <a:t>216</a:t>
            </a:r>
            <a:r>
              <a:rPr kumimoji="0" lang="zh-TW" altLang="en-US" sz="2800" b="1">
                <a:solidFill>
                  <a:srgbClr val="006600"/>
                </a:solidFill>
                <a:latin typeface="微軟正黑體" panose="020B0604030504040204" pitchFamily="34" charset="-120"/>
                <a:ea typeface="微軟正黑體" panose="020B0604030504040204" pitchFamily="34" charset="-120"/>
              </a:rPr>
              <a:t>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貪污治罪條例第</a:t>
            </a:r>
            <a:r>
              <a:rPr kumimoji="0" lang="en-US" altLang="zh-TW" sz="2800" b="1">
                <a:solidFill>
                  <a:srgbClr val="006600"/>
                </a:solidFill>
                <a:latin typeface="微軟正黑體" panose="020B0604030504040204" pitchFamily="34" charset="-120"/>
                <a:ea typeface="微軟正黑體" panose="020B0604030504040204" pitchFamily="34" charset="-120"/>
              </a:rPr>
              <a:t>5</a:t>
            </a:r>
            <a:r>
              <a:rPr kumimoji="0" lang="zh-TW" altLang="en-US" sz="2800" b="1">
                <a:solidFill>
                  <a:srgbClr val="006600"/>
                </a:solidFill>
                <a:latin typeface="微軟正黑體" panose="020B0604030504040204" pitchFamily="34" charset="-120"/>
                <a:ea typeface="微軟正黑體" panose="020B0604030504040204" pitchFamily="34" charset="-120"/>
              </a:rPr>
              <a:t>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參考</a:t>
            </a:r>
            <a:r>
              <a:rPr kumimoji="0" lang="en-US" altLang="zh-TW" sz="2800" b="1">
                <a:solidFill>
                  <a:srgbClr val="006600"/>
                </a:solidFill>
                <a:latin typeface="微軟正黑體" panose="020B0604030504040204" pitchFamily="34" charset="-120"/>
                <a:ea typeface="微軟正黑體" panose="020B0604030504040204" pitchFamily="34" charset="-120"/>
              </a:rPr>
              <a:t>109 </a:t>
            </a:r>
            <a:r>
              <a:rPr kumimoji="0" lang="zh-TW" altLang="en-US" sz="2800" b="1">
                <a:solidFill>
                  <a:srgbClr val="006600"/>
                </a:solidFill>
                <a:latin typeface="微軟正黑體" panose="020B0604030504040204" pitchFamily="34" charset="-120"/>
                <a:ea typeface="微軟正黑體" panose="020B0604030504040204" pitchFamily="34" charset="-120"/>
              </a:rPr>
              <a:t>年度上訴字第 </a:t>
            </a:r>
            <a:r>
              <a:rPr kumimoji="0" lang="en-US" altLang="zh-TW" sz="2800" b="1">
                <a:solidFill>
                  <a:srgbClr val="006600"/>
                </a:solidFill>
                <a:latin typeface="微軟正黑體" panose="020B0604030504040204" pitchFamily="34" charset="-120"/>
                <a:ea typeface="微軟正黑體" panose="020B0604030504040204" pitchFamily="34" charset="-120"/>
              </a:rPr>
              <a:t>4015 </a:t>
            </a:r>
            <a:r>
              <a:rPr kumimoji="0" lang="zh-TW" altLang="en-US" sz="2800" b="1">
                <a:solidFill>
                  <a:srgbClr val="006600"/>
                </a:solidFill>
                <a:latin typeface="微軟正黑體" panose="020B0604030504040204" pitchFamily="34" charset="-120"/>
                <a:ea typeface="微軟正黑體" panose="020B0604030504040204" pitchFamily="34" charset="-120"/>
              </a:rPr>
              <a:t>號刑事判決</a:t>
            </a:r>
          </a:p>
        </p:txBody>
      </p:sp>
    </p:spTree>
    <p:extLst>
      <p:ext uri="{BB962C8B-B14F-4D97-AF65-F5344CB8AC3E}">
        <p14:creationId xmlns:p14="http://schemas.microsoft.com/office/powerpoint/2010/main" val="11172281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A99E50E-AC2A-4043-A910-B79F96DED03A}" type="slidenum">
              <a:rPr lang="en-US" altLang="zh-TW" sz="1400" smtClean="0">
                <a:solidFill>
                  <a:srgbClr val="AD1F1F"/>
                </a:solidFill>
                <a:latin typeface="Times New Roman" panose="02020603050405020304" pitchFamily="18" charset="0"/>
              </a:rPr>
              <a:pPr>
                <a:spcBef>
                  <a:spcPct val="0"/>
                </a:spcBef>
                <a:buClrTx/>
                <a:buSzTx/>
                <a:buFontTx/>
                <a:buNone/>
                <a:defRPr/>
              </a:pPr>
              <a:t>52</a:t>
            </a:fld>
            <a:endParaRPr lang="en-US" altLang="zh-TW" sz="140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251520" y="164976"/>
            <a:ext cx="8599747" cy="6252356"/>
          </a:xfrm>
          <a:prstGeom prst="rect">
            <a:avLst/>
          </a:prstGeom>
          <a:noFill/>
          <a:ln w="9525">
            <a:noFill/>
            <a:miter lim="800000"/>
            <a:headEnd/>
            <a:tailEnd/>
          </a:ln>
          <a:effectLst/>
        </p:spPr>
        <p:txBody>
          <a:bodyPr/>
          <a:lstStyle/>
          <a:p>
            <a:pPr algn="just" eaLnBrk="1" hangingPunct="1">
              <a:lnSpc>
                <a:spcPts val="3000"/>
              </a:lnSpc>
              <a:spcBef>
                <a:spcPts val="0"/>
              </a:spcBef>
              <a:buClr>
                <a:prstClr val="black"/>
              </a:buClr>
              <a:buSzPct val="75000"/>
              <a:defRPr/>
            </a:pPr>
            <a:r>
              <a:rPr lang="en-US" altLang="zh-TW" sz="2600" b="1">
                <a:solidFill>
                  <a:srgbClr val="0000FF"/>
                </a:solidFill>
                <a:latin typeface="微軟正黑體" panose="020B0604030504040204" pitchFamily="34" charset="-120"/>
                <a:ea typeface="微軟正黑體" panose="020B0604030504040204" pitchFamily="34" charset="-120"/>
              </a:rPr>
              <a:t>113</a:t>
            </a:r>
            <a:r>
              <a:rPr lang="zh-TW" altLang="en-US" sz="2600" b="1">
                <a:solidFill>
                  <a:srgbClr val="0000FF"/>
                </a:solidFill>
                <a:latin typeface="微軟正黑體" panose="020B0604030504040204" pitchFamily="34" charset="-120"/>
                <a:ea typeface="微軟正黑體" panose="020B0604030504040204" pitchFamily="34" charset="-120"/>
              </a:rPr>
              <a:t>年</a:t>
            </a:r>
            <a:r>
              <a:rPr lang="en-US" altLang="zh-TW" sz="2600" b="1">
                <a:solidFill>
                  <a:srgbClr val="0000FF"/>
                </a:solidFill>
                <a:latin typeface="微軟正黑體" panose="020B0604030504040204" pitchFamily="34" charset="-120"/>
                <a:ea typeface="微軟正黑體" panose="020B0604030504040204" pitchFamily="34" charset="-120"/>
              </a:rPr>
              <a:t>11</a:t>
            </a:r>
            <a:r>
              <a:rPr lang="zh-TW" altLang="en-US" sz="2600" b="1">
                <a:solidFill>
                  <a:srgbClr val="0000FF"/>
                </a:solidFill>
                <a:latin typeface="微軟正黑體" panose="020B0604030504040204" pitchFamily="34" charset="-120"/>
                <a:ea typeface="微軟正黑體" panose="020B0604030504040204" pitchFamily="34" charset="-120"/>
              </a:rPr>
              <a:t>月</a:t>
            </a:r>
            <a:r>
              <a:rPr lang="en-US" altLang="zh-TW" sz="2600" b="1">
                <a:solidFill>
                  <a:srgbClr val="0000FF"/>
                </a:solidFill>
                <a:latin typeface="微軟正黑體" panose="020B0604030504040204" pitchFamily="34" charset="-120"/>
                <a:ea typeface="微軟正黑體" panose="020B0604030504040204" pitchFamily="34" charset="-120"/>
              </a:rPr>
              <a:t>07</a:t>
            </a:r>
            <a:r>
              <a:rPr lang="zh-TW" altLang="en-US" sz="2600" b="1">
                <a:solidFill>
                  <a:srgbClr val="0000FF"/>
                </a:solidFill>
                <a:latin typeface="微軟正黑體" panose="020B0604030504040204" pitchFamily="34" charset="-120"/>
                <a:ea typeface="微軟正黑體" panose="020B0604030504040204" pitchFamily="34" charset="-120"/>
              </a:rPr>
              <a:t>日工程企字第</a:t>
            </a:r>
            <a:r>
              <a:rPr lang="en-US" altLang="zh-TW" sz="2600" b="1">
                <a:solidFill>
                  <a:srgbClr val="0000FF"/>
                </a:solidFill>
                <a:latin typeface="微軟正黑體" panose="020B0604030504040204" pitchFamily="34" charset="-120"/>
                <a:ea typeface="微軟正黑體" panose="020B0604030504040204" pitchFamily="34" charset="-120"/>
              </a:rPr>
              <a:t>11301004821</a:t>
            </a:r>
            <a:r>
              <a:rPr lang="zh-TW" altLang="en-US" sz="2600" b="1">
                <a:solidFill>
                  <a:srgbClr val="0000FF"/>
                </a:solidFill>
                <a:latin typeface="微軟正黑體" panose="020B0604030504040204" pitchFamily="34" charset="-120"/>
                <a:ea typeface="微軟正黑體" panose="020B0604030504040204" pitchFamily="34" charset="-120"/>
              </a:rPr>
              <a:t>號函</a:t>
            </a:r>
            <a:endParaRPr lang="en-US" altLang="zh-TW" sz="2600" b="1" spc="-100">
              <a:solidFill>
                <a:prstClr val="black"/>
              </a:solidFill>
              <a:latin typeface="微軟正黑體" panose="020B0604030504040204" pitchFamily="34" charset="-120"/>
              <a:ea typeface="微軟正黑體" panose="020B0604030504040204" pitchFamily="34" charset="-120"/>
            </a:endParaRPr>
          </a:p>
          <a:p>
            <a:pPr marL="354013" lvl="1" indent="-354013" algn="just" eaLnBrk="1" hangingPunct="1">
              <a:spcBef>
                <a:spcPts val="600"/>
              </a:spcBef>
              <a:buClr>
                <a:srgbClr val="006600"/>
              </a:buClr>
              <a:buSzPct val="75000"/>
              <a:defRPr/>
            </a:pPr>
            <a:r>
              <a:rPr lang="zh-TW" altLang="en-US" sz="2600" b="1" spc="-100">
                <a:solidFill>
                  <a:srgbClr val="000099"/>
                </a:solidFill>
                <a:latin typeface="微軟正黑體" panose="020B0604030504040204" pitchFamily="34" charset="-120"/>
                <a:ea typeface="微軟正黑體" panose="020B0604030504040204" pitchFamily="34" charset="-120"/>
              </a:rPr>
              <a:t>一、採購法第</a:t>
            </a:r>
            <a:r>
              <a:rPr lang="en-US" altLang="zh-TW" sz="2600" b="1" spc="-100">
                <a:solidFill>
                  <a:srgbClr val="000099"/>
                </a:solidFill>
                <a:latin typeface="微軟正黑體" panose="020B0604030504040204" pitchFamily="34" charset="-120"/>
                <a:ea typeface="微軟正黑體" panose="020B0604030504040204" pitchFamily="34" charset="-120"/>
              </a:rPr>
              <a:t>71</a:t>
            </a:r>
            <a:r>
              <a:rPr lang="zh-TW" altLang="en-US" sz="2600" b="1" spc="-100">
                <a:solidFill>
                  <a:srgbClr val="000099"/>
                </a:solidFill>
                <a:latin typeface="微軟正黑體" panose="020B0604030504040204" pitchFamily="34" charset="-120"/>
                <a:ea typeface="微軟正黑體" panose="020B0604030504040204" pitchFamily="34" charset="-120"/>
              </a:rPr>
              <a:t>條規定：「機關辦理工程、財物採購，應限期辦理驗收，並得辦理部分驗收</a:t>
            </a:r>
            <a:r>
              <a:rPr lang="en-US" altLang="zh-TW" sz="2600" b="1" spc="-100">
                <a:solidFill>
                  <a:srgbClr val="000099"/>
                </a:solidFill>
                <a:latin typeface="微軟正黑體" panose="020B0604030504040204" pitchFamily="34" charset="-120"/>
                <a:ea typeface="微軟正黑體" panose="020B0604030504040204" pitchFamily="34" charset="-120"/>
              </a:rPr>
              <a:t>(</a:t>
            </a:r>
            <a:r>
              <a:rPr lang="zh-TW" altLang="en-US" sz="2600" b="1" spc="-100">
                <a:solidFill>
                  <a:srgbClr val="000099"/>
                </a:solidFill>
                <a:latin typeface="微軟正黑體" panose="020B0604030504040204" pitchFamily="34" charset="-120"/>
                <a:ea typeface="微軟正黑體" panose="020B0604030504040204" pitchFamily="34" charset="-120"/>
              </a:rPr>
              <a:t>第</a:t>
            </a:r>
            <a:r>
              <a:rPr lang="en-US" altLang="zh-TW" sz="2600" b="1" spc="-100">
                <a:solidFill>
                  <a:srgbClr val="000099"/>
                </a:solidFill>
                <a:latin typeface="微軟正黑體" panose="020B0604030504040204" pitchFamily="34" charset="-120"/>
                <a:ea typeface="微軟正黑體" panose="020B0604030504040204" pitchFamily="34" charset="-120"/>
              </a:rPr>
              <a:t>1</a:t>
            </a:r>
            <a:r>
              <a:rPr lang="zh-TW" altLang="en-US" sz="2600" b="1" spc="-100">
                <a:solidFill>
                  <a:srgbClr val="000099"/>
                </a:solidFill>
                <a:latin typeface="微軟正黑體" panose="020B0604030504040204" pitchFamily="34" charset="-120"/>
                <a:ea typeface="微軟正黑體" panose="020B0604030504040204" pitchFamily="34" charset="-120"/>
              </a:rPr>
              <a:t>項</a:t>
            </a:r>
            <a:r>
              <a:rPr lang="en-US" altLang="zh-TW" sz="2600" b="1" spc="-100">
                <a:solidFill>
                  <a:srgbClr val="000099"/>
                </a:solidFill>
                <a:latin typeface="微軟正黑體" panose="020B0604030504040204" pitchFamily="34" charset="-120"/>
                <a:ea typeface="微軟正黑體" panose="020B0604030504040204" pitchFamily="34" charset="-120"/>
              </a:rPr>
              <a:t>)</a:t>
            </a:r>
            <a:r>
              <a:rPr lang="zh-TW" altLang="en-US" sz="2600" b="1" spc="-100">
                <a:solidFill>
                  <a:srgbClr val="000099"/>
                </a:solidFill>
                <a:latin typeface="微軟正黑體" panose="020B0604030504040204" pitchFamily="34" charset="-120"/>
                <a:ea typeface="微軟正黑體" panose="020B0604030504040204" pitchFamily="34" charset="-120"/>
              </a:rPr>
              <a:t>。</a:t>
            </a:r>
            <a:r>
              <a:rPr lang="en-US" altLang="zh-TW" sz="2600" b="1" spc="-100">
                <a:solidFill>
                  <a:srgbClr val="000099"/>
                </a:solidFill>
                <a:latin typeface="微軟正黑體" panose="020B0604030504040204" pitchFamily="34" charset="-120"/>
                <a:ea typeface="微軟正黑體" panose="020B0604030504040204" pitchFamily="34" charset="-120"/>
              </a:rPr>
              <a:t>……</a:t>
            </a:r>
            <a:r>
              <a:rPr lang="zh-TW" altLang="en-US" sz="2600" b="1" spc="-100">
                <a:solidFill>
                  <a:srgbClr val="000099"/>
                </a:solidFill>
                <a:latin typeface="微軟正黑體" panose="020B0604030504040204" pitchFamily="34" charset="-120"/>
                <a:ea typeface="微軟正黑體" panose="020B0604030504040204" pitchFamily="34" charset="-120"/>
              </a:rPr>
              <a:t>前三項之規定，於勞務採購準用之</a:t>
            </a:r>
            <a:r>
              <a:rPr lang="en-US" altLang="zh-TW" sz="2600" b="1" spc="-100">
                <a:solidFill>
                  <a:srgbClr val="000099"/>
                </a:solidFill>
                <a:latin typeface="微軟正黑體" panose="020B0604030504040204" pitchFamily="34" charset="-120"/>
                <a:ea typeface="微軟正黑體" panose="020B0604030504040204" pitchFamily="34" charset="-120"/>
              </a:rPr>
              <a:t>(</a:t>
            </a:r>
            <a:r>
              <a:rPr lang="zh-TW" altLang="en-US" sz="2600" b="1" spc="-100">
                <a:solidFill>
                  <a:srgbClr val="000099"/>
                </a:solidFill>
                <a:latin typeface="微軟正黑體" panose="020B0604030504040204" pitchFamily="34" charset="-120"/>
                <a:ea typeface="微軟正黑體" panose="020B0604030504040204" pitchFamily="34" charset="-120"/>
              </a:rPr>
              <a:t>第</a:t>
            </a:r>
            <a:r>
              <a:rPr lang="en-US" altLang="zh-TW" sz="2600" b="1" spc="-100">
                <a:solidFill>
                  <a:srgbClr val="000099"/>
                </a:solidFill>
                <a:latin typeface="微軟正黑體" panose="020B0604030504040204" pitchFamily="34" charset="-120"/>
                <a:ea typeface="微軟正黑體" panose="020B0604030504040204" pitchFamily="34" charset="-120"/>
              </a:rPr>
              <a:t>4</a:t>
            </a:r>
            <a:r>
              <a:rPr lang="zh-TW" altLang="en-US" sz="2600" b="1" spc="-100">
                <a:solidFill>
                  <a:srgbClr val="000099"/>
                </a:solidFill>
                <a:latin typeface="微軟正黑體" panose="020B0604030504040204" pitchFamily="34" charset="-120"/>
                <a:ea typeface="微軟正黑體" panose="020B0604030504040204" pitchFamily="34" charset="-120"/>
              </a:rPr>
              <a:t>項</a:t>
            </a:r>
            <a:r>
              <a:rPr lang="en-US" altLang="zh-TW" sz="2600" b="1" spc="-100">
                <a:solidFill>
                  <a:srgbClr val="000099"/>
                </a:solidFill>
                <a:latin typeface="微軟正黑體" panose="020B0604030504040204" pitchFamily="34" charset="-120"/>
                <a:ea typeface="微軟正黑體" panose="020B0604030504040204" pitchFamily="34" charset="-120"/>
              </a:rPr>
              <a:t>)</a:t>
            </a:r>
            <a:r>
              <a:rPr lang="zh-TW" altLang="en-US" sz="2600" b="1" spc="-100">
                <a:solidFill>
                  <a:srgbClr val="000099"/>
                </a:solidFill>
                <a:latin typeface="微軟正黑體" panose="020B0604030504040204" pitchFamily="34" charset="-120"/>
                <a:ea typeface="微軟正黑體" panose="020B0604030504040204" pitchFamily="34" charset="-120"/>
              </a:rPr>
              <a:t>。」</a:t>
            </a:r>
            <a:r>
              <a:rPr lang="zh-TW" altLang="en-US" sz="2600" b="1" u="heavy" spc="-100">
                <a:solidFill>
                  <a:srgbClr val="006600"/>
                </a:solidFill>
                <a:uFill>
                  <a:solidFill>
                    <a:srgbClr val="FF0000"/>
                  </a:solidFill>
                </a:uFill>
                <a:latin typeface="微軟正黑體" panose="020B0604030504040204" pitchFamily="34" charset="-120"/>
                <a:ea typeface="微軟正黑體" panose="020B0604030504040204" pitchFamily="34" charset="-120"/>
              </a:rPr>
              <a:t>辦理勞務採購之驗收，倘標的兼有工程或財物性質</a:t>
            </a:r>
            <a:r>
              <a:rPr lang="en-US" altLang="zh-TW" sz="2600" b="1" u="heavy" spc="-100">
                <a:solidFill>
                  <a:srgbClr val="006600"/>
                </a:solidFill>
                <a:uFill>
                  <a:solidFill>
                    <a:srgbClr val="FF0000"/>
                  </a:solidFill>
                </a:uFill>
                <a:latin typeface="微軟正黑體" panose="020B0604030504040204" pitchFamily="34" charset="-120"/>
                <a:ea typeface="微軟正黑體" panose="020B0604030504040204" pitchFamily="34" charset="-120"/>
              </a:rPr>
              <a:t>(</a:t>
            </a:r>
            <a:r>
              <a:rPr lang="zh-TW" altLang="en-US" sz="2600" b="1" u="heavy" spc="-100">
                <a:solidFill>
                  <a:srgbClr val="006600"/>
                </a:solidFill>
                <a:uFill>
                  <a:solidFill>
                    <a:srgbClr val="FF0000"/>
                  </a:solidFill>
                </a:uFill>
                <a:latin typeface="微軟正黑體" panose="020B0604030504040204" pitchFamily="34" charset="-120"/>
                <a:ea typeface="微軟正黑體" panose="020B0604030504040204" pitchFamily="34" charset="-120"/>
              </a:rPr>
              <a:t>例如：資訊服務之硬體設備等</a:t>
            </a:r>
            <a:r>
              <a:rPr lang="en-US" altLang="zh-TW" sz="2600" b="1" u="heavy" spc="-100">
                <a:solidFill>
                  <a:srgbClr val="006600"/>
                </a:solidFill>
                <a:uFill>
                  <a:solidFill>
                    <a:srgbClr val="FF0000"/>
                  </a:solidFill>
                </a:uFill>
                <a:latin typeface="微軟正黑體" panose="020B0604030504040204" pitchFamily="34" charset="-120"/>
                <a:ea typeface="微軟正黑體" panose="020B0604030504040204" pitchFamily="34" charset="-120"/>
              </a:rPr>
              <a:t>)</a:t>
            </a:r>
            <a:r>
              <a:rPr lang="zh-TW" altLang="en-US" sz="2600" b="1" u="heavy" spc="-100">
                <a:solidFill>
                  <a:srgbClr val="006600"/>
                </a:solidFill>
                <a:uFill>
                  <a:solidFill>
                    <a:srgbClr val="FF0000"/>
                  </a:solidFill>
                </a:uFill>
                <a:latin typeface="微軟正黑體" panose="020B0604030504040204" pitchFamily="34" charset="-120"/>
                <a:ea typeface="微軟正黑體" panose="020B0604030504040204" pitchFamily="34" charset="-120"/>
              </a:rPr>
              <a:t>，而可採現場查驗者，仍應以現場查驗為之，而非一律採書面驗收</a:t>
            </a:r>
            <a:r>
              <a:rPr lang="zh-TW" altLang="en-US" sz="2600" b="1" spc="-100">
                <a:solidFill>
                  <a:srgbClr val="000099"/>
                </a:solidFill>
                <a:latin typeface="微軟正黑體" panose="020B0604030504040204" pitchFamily="34" charset="-120"/>
                <a:ea typeface="微軟正黑體" panose="020B0604030504040204" pitchFamily="34" charset="-120"/>
              </a:rPr>
              <a:t>。</a:t>
            </a:r>
            <a:endParaRPr lang="en-US" altLang="zh-TW" sz="2600" b="1" spc="-100">
              <a:solidFill>
                <a:srgbClr val="000099"/>
              </a:solidFill>
              <a:latin typeface="微軟正黑體" panose="020B0604030504040204" pitchFamily="34" charset="-120"/>
              <a:ea typeface="微軟正黑體" panose="020B0604030504040204" pitchFamily="34" charset="-120"/>
            </a:endParaRPr>
          </a:p>
          <a:p>
            <a:pPr marL="354013" lvl="1" indent="-354013" algn="just" eaLnBrk="1" hangingPunct="1">
              <a:spcBef>
                <a:spcPts val="600"/>
              </a:spcBef>
              <a:buClr>
                <a:srgbClr val="006600"/>
              </a:buClr>
              <a:buSzPct val="75000"/>
              <a:defRPr/>
            </a:pPr>
            <a:r>
              <a:rPr lang="zh-TW" altLang="en-US" sz="2600" b="1" spc="-100">
                <a:solidFill>
                  <a:srgbClr val="000099"/>
                </a:solidFill>
                <a:latin typeface="微軟正黑體" panose="020B0604030504040204" pitchFamily="34" charset="-120"/>
                <a:ea typeface="微軟正黑體" panose="020B0604030504040204" pitchFamily="34" charset="-120"/>
              </a:rPr>
              <a:t>二、又採購法第</a:t>
            </a:r>
            <a:r>
              <a:rPr lang="en-US" altLang="zh-TW" sz="2600" b="1" spc="-100">
                <a:solidFill>
                  <a:srgbClr val="000099"/>
                </a:solidFill>
                <a:latin typeface="微軟正黑體" panose="020B0604030504040204" pitchFamily="34" charset="-120"/>
                <a:ea typeface="微軟正黑體" panose="020B0604030504040204" pitchFamily="34" charset="-120"/>
              </a:rPr>
              <a:t>70</a:t>
            </a:r>
            <a:r>
              <a:rPr lang="zh-TW" altLang="en-US" sz="2600" b="1" spc="-100">
                <a:solidFill>
                  <a:srgbClr val="000099"/>
                </a:solidFill>
                <a:latin typeface="微軟正黑體" panose="020B0604030504040204" pitchFamily="34" charset="-120"/>
                <a:ea typeface="微軟正黑體" panose="020B0604030504040204" pitchFamily="34" charset="-120"/>
              </a:rPr>
              <a:t>條規定：「機關辦理工程採購，應明訂廠商執行品質管理、環境保護、施工安全衛生之責任，並對重點項目訂定檢查程序及檢驗標準</a:t>
            </a:r>
            <a:r>
              <a:rPr lang="en-US" altLang="zh-TW" sz="2600" b="1" spc="-100">
                <a:solidFill>
                  <a:srgbClr val="000099"/>
                </a:solidFill>
                <a:latin typeface="微軟正黑體" panose="020B0604030504040204" pitchFamily="34" charset="-120"/>
                <a:ea typeface="微軟正黑體" panose="020B0604030504040204" pitchFamily="34" charset="-120"/>
              </a:rPr>
              <a:t>(</a:t>
            </a:r>
            <a:r>
              <a:rPr lang="zh-TW" altLang="en-US" sz="2600" b="1" spc="-100">
                <a:solidFill>
                  <a:srgbClr val="000099"/>
                </a:solidFill>
                <a:latin typeface="微軟正黑體" panose="020B0604030504040204" pitchFamily="34" charset="-120"/>
                <a:ea typeface="微軟正黑體" panose="020B0604030504040204" pitchFamily="34" charset="-120"/>
              </a:rPr>
              <a:t>第</a:t>
            </a:r>
            <a:r>
              <a:rPr lang="en-US" altLang="zh-TW" sz="2600" b="1" spc="-100">
                <a:solidFill>
                  <a:srgbClr val="000099"/>
                </a:solidFill>
                <a:latin typeface="微軟正黑體" panose="020B0604030504040204" pitchFamily="34" charset="-120"/>
                <a:ea typeface="微軟正黑體" panose="020B0604030504040204" pitchFamily="34" charset="-120"/>
              </a:rPr>
              <a:t>1</a:t>
            </a:r>
            <a:r>
              <a:rPr lang="zh-TW" altLang="en-US" sz="2600" b="1" spc="-100">
                <a:solidFill>
                  <a:srgbClr val="000099"/>
                </a:solidFill>
                <a:latin typeface="微軟正黑體" panose="020B0604030504040204" pitchFamily="34" charset="-120"/>
                <a:ea typeface="微軟正黑體" panose="020B0604030504040204" pitchFamily="34" charset="-120"/>
              </a:rPr>
              <a:t>項</a:t>
            </a:r>
            <a:r>
              <a:rPr lang="en-US" altLang="zh-TW" sz="2600" b="1" spc="-100">
                <a:solidFill>
                  <a:srgbClr val="000099"/>
                </a:solidFill>
                <a:latin typeface="微軟正黑體" panose="020B0604030504040204" pitchFamily="34" charset="-120"/>
                <a:ea typeface="微軟正黑體" panose="020B0604030504040204" pitchFamily="34" charset="-120"/>
              </a:rPr>
              <a:t>)</a:t>
            </a:r>
            <a:r>
              <a:rPr lang="zh-TW" altLang="en-US" sz="2600" b="1" spc="-100">
                <a:solidFill>
                  <a:srgbClr val="000099"/>
                </a:solidFill>
                <a:latin typeface="微軟正黑體" panose="020B0604030504040204" pitchFamily="34" charset="-120"/>
                <a:ea typeface="微軟正黑體" panose="020B0604030504040204" pitchFamily="34" charset="-120"/>
              </a:rPr>
              <a:t>。機關於廠商履約過程，得辦理分段查驗，其結果並得供驗收之用</a:t>
            </a:r>
            <a:r>
              <a:rPr lang="en-US" altLang="zh-TW" sz="2600" b="1" spc="-100">
                <a:solidFill>
                  <a:srgbClr val="000099"/>
                </a:solidFill>
                <a:latin typeface="微軟正黑體" panose="020B0604030504040204" pitchFamily="34" charset="-120"/>
                <a:ea typeface="微軟正黑體" panose="020B0604030504040204" pitchFamily="34" charset="-120"/>
              </a:rPr>
              <a:t>(</a:t>
            </a:r>
            <a:r>
              <a:rPr lang="zh-TW" altLang="en-US" sz="2600" b="1" spc="-100">
                <a:solidFill>
                  <a:srgbClr val="000099"/>
                </a:solidFill>
                <a:latin typeface="微軟正黑體" panose="020B0604030504040204" pitchFamily="34" charset="-120"/>
                <a:ea typeface="微軟正黑體" panose="020B0604030504040204" pitchFamily="34" charset="-120"/>
              </a:rPr>
              <a:t>第</a:t>
            </a:r>
            <a:r>
              <a:rPr lang="en-US" altLang="zh-TW" sz="2600" b="1" spc="-100">
                <a:solidFill>
                  <a:srgbClr val="000099"/>
                </a:solidFill>
                <a:latin typeface="微軟正黑體" panose="020B0604030504040204" pitchFamily="34" charset="-120"/>
                <a:ea typeface="微軟正黑體" panose="020B0604030504040204" pitchFamily="34" charset="-120"/>
              </a:rPr>
              <a:t>2</a:t>
            </a:r>
            <a:r>
              <a:rPr lang="zh-TW" altLang="en-US" sz="2600" b="1" spc="-100">
                <a:solidFill>
                  <a:srgbClr val="000099"/>
                </a:solidFill>
                <a:latin typeface="微軟正黑體" panose="020B0604030504040204" pitchFamily="34" charset="-120"/>
                <a:ea typeface="微軟正黑體" panose="020B0604030504040204" pitchFamily="34" charset="-120"/>
              </a:rPr>
              <a:t>項</a:t>
            </a:r>
            <a:r>
              <a:rPr lang="en-US" altLang="zh-TW" sz="2600" b="1" spc="-100">
                <a:solidFill>
                  <a:srgbClr val="000099"/>
                </a:solidFill>
                <a:latin typeface="微軟正黑體" panose="020B0604030504040204" pitchFamily="34" charset="-120"/>
                <a:ea typeface="微軟正黑體" panose="020B0604030504040204" pitchFamily="34" charset="-120"/>
              </a:rPr>
              <a:t>)</a:t>
            </a:r>
            <a:r>
              <a:rPr lang="zh-TW" altLang="en-US" sz="2600" b="1" spc="-100">
                <a:solidFill>
                  <a:srgbClr val="000099"/>
                </a:solidFill>
                <a:latin typeface="微軟正黑體" panose="020B0604030504040204" pitchFamily="34" charset="-120"/>
                <a:ea typeface="微軟正黑體" panose="020B0604030504040204" pitchFamily="34" charset="-120"/>
              </a:rPr>
              <a:t>。</a:t>
            </a:r>
            <a:r>
              <a:rPr lang="en-US" altLang="zh-TW" sz="2600" b="1" spc="-100">
                <a:solidFill>
                  <a:srgbClr val="000099"/>
                </a:solidFill>
                <a:latin typeface="微軟正黑體" panose="020B0604030504040204" pitchFamily="34" charset="-120"/>
                <a:ea typeface="微軟正黑體" panose="020B0604030504040204" pitchFamily="34" charset="-120"/>
              </a:rPr>
              <a:t>……</a:t>
            </a:r>
            <a:r>
              <a:rPr lang="zh-TW" altLang="en-US" sz="2600" b="1" spc="-100">
                <a:solidFill>
                  <a:srgbClr val="000099"/>
                </a:solidFill>
                <a:latin typeface="微軟正黑體" panose="020B0604030504040204" pitchFamily="34" charset="-120"/>
                <a:ea typeface="微軟正黑體" panose="020B0604030504040204" pitchFamily="34" charset="-120"/>
              </a:rPr>
              <a:t>財物或勞務採購需經一定履約過程，而非以現成財物或勞務供應者，準用第一項及第二項之規定</a:t>
            </a:r>
            <a:r>
              <a:rPr lang="en-US" altLang="zh-TW" sz="2600" b="1" spc="-100">
                <a:solidFill>
                  <a:srgbClr val="000099"/>
                </a:solidFill>
                <a:latin typeface="微軟正黑體" panose="020B0604030504040204" pitchFamily="34" charset="-120"/>
                <a:ea typeface="微軟正黑體" panose="020B0604030504040204" pitchFamily="34" charset="-120"/>
              </a:rPr>
              <a:t>(</a:t>
            </a:r>
            <a:r>
              <a:rPr lang="zh-TW" altLang="en-US" sz="2600" b="1" spc="-100">
                <a:solidFill>
                  <a:srgbClr val="000099"/>
                </a:solidFill>
                <a:latin typeface="微軟正黑體" panose="020B0604030504040204" pitchFamily="34" charset="-120"/>
                <a:ea typeface="微軟正黑體" panose="020B0604030504040204" pitchFamily="34" charset="-120"/>
              </a:rPr>
              <a:t>第</a:t>
            </a:r>
            <a:r>
              <a:rPr lang="en-US" altLang="zh-TW" sz="2600" b="1" spc="-100">
                <a:solidFill>
                  <a:srgbClr val="000099"/>
                </a:solidFill>
                <a:latin typeface="微軟正黑體" panose="020B0604030504040204" pitchFamily="34" charset="-120"/>
                <a:ea typeface="微軟正黑體" panose="020B0604030504040204" pitchFamily="34" charset="-120"/>
              </a:rPr>
              <a:t>5</a:t>
            </a:r>
            <a:r>
              <a:rPr lang="zh-TW" altLang="en-US" sz="2600" b="1" spc="-100">
                <a:solidFill>
                  <a:srgbClr val="000099"/>
                </a:solidFill>
                <a:latin typeface="微軟正黑體" panose="020B0604030504040204" pitchFamily="34" charset="-120"/>
                <a:ea typeface="微軟正黑體" panose="020B0604030504040204" pitchFamily="34" charset="-120"/>
              </a:rPr>
              <a:t>項</a:t>
            </a:r>
            <a:r>
              <a:rPr lang="en-US" altLang="zh-TW" sz="2600" b="1" spc="-100">
                <a:solidFill>
                  <a:srgbClr val="000099"/>
                </a:solidFill>
                <a:latin typeface="微軟正黑體" panose="020B0604030504040204" pitchFamily="34" charset="-120"/>
                <a:ea typeface="微軟正黑體" panose="020B0604030504040204" pitchFamily="34" charset="-120"/>
              </a:rPr>
              <a:t>)</a:t>
            </a:r>
            <a:r>
              <a:rPr lang="zh-TW" altLang="en-US" sz="2600" b="1" spc="-100">
                <a:solidFill>
                  <a:srgbClr val="000099"/>
                </a:solidFill>
                <a:latin typeface="微軟正黑體" panose="020B0604030504040204" pitchFamily="34" charset="-120"/>
                <a:ea typeface="微軟正黑體" panose="020B0604030504040204" pitchFamily="34" charset="-120"/>
              </a:rPr>
              <a:t>。」</a:t>
            </a:r>
            <a:r>
              <a:rPr lang="zh-TW" altLang="en-US" sz="2600" b="1" u="heavy" spc="-100">
                <a:solidFill>
                  <a:srgbClr val="006600"/>
                </a:solidFill>
                <a:uFill>
                  <a:solidFill>
                    <a:srgbClr val="FF0000"/>
                  </a:solidFill>
                </a:uFill>
                <a:latin typeface="微軟正黑體" panose="020B0604030504040204" pitchFamily="34" charset="-120"/>
                <a:ea typeface="微軟正黑體" panose="020B0604030504040204" pitchFamily="34" charset="-120"/>
              </a:rPr>
              <a:t>辦理需經一定履約過程之勞務採購案</a:t>
            </a:r>
            <a:r>
              <a:rPr lang="en-US" altLang="zh-TW" sz="2600" b="1" u="heavy" spc="-100">
                <a:solidFill>
                  <a:srgbClr val="006600"/>
                </a:solidFill>
                <a:uFill>
                  <a:solidFill>
                    <a:srgbClr val="FF0000"/>
                  </a:solidFill>
                </a:uFill>
                <a:latin typeface="微軟正黑體" panose="020B0604030504040204" pitchFamily="34" charset="-120"/>
                <a:ea typeface="微軟正黑體" panose="020B0604030504040204" pitchFamily="34" charset="-120"/>
              </a:rPr>
              <a:t>(</a:t>
            </a:r>
            <a:r>
              <a:rPr lang="zh-TW" altLang="en-US" sz="2600" b="1" u="heavy" spc="-100">
                <a:solidFill>
                  <a:srgbClr val="006600"/>
                </a:solidFill>
                <a:uFill>
                  <a:solidFill>
                    <a:srgbClr val="FF0000"/>
                  </a:solidFill>
                </a:uFill>
                <a:latin typeface="微軟正黑體" panose="020B0604030504040204" pitchFamily="34" charset="-120"/>
                <a:ea typeface="微軟正黑體" panose="020B0604030504040204" pitchFamily="34" charset="-120"/>
              </a:rPr>
              <a:t>如：草坪修剪、灌木修剪、環境清潔等</a:t>
            </a:r>
            <a:r>
              <a:rPr lang="en-US" altLang="zh-TW" sz="2600" b="1" u="heavy" spc="-100">
                <a:solidFill>
                  <a:srgbClr val="006600"/>
                </a:solidFill>
                <a:uFill>
                  <a:solidFill>
                    <a:srgbClr val="FF0000"/>
                  </a:solidFill>
                </a:uFill>
                <a:latin typeface="微軟正黑體" panose="020B0604030504040204" pitchFamily="34" charset="-120"/>
                <a:ea typeface="微軟正黑體" panose="020B0604030504040204" pitchFamily="34" charset="-120"/>
              </a:rPr>
              <a:t>)</a:t>
            </a:r>
            <a:r>
              <a:rPr lang="zh-TW" altLang="en-US" sz="2600" b="1" u="heavy" spc="-100">
                <a:solidFill>
                  <a:srgbClr val="006600"/>
                </a:solidFill>
                <a:uFill>
                  <a:solidFill>
                    <a:srgbClr val="FF0000"/>
                  </a:solidFill>
                </a:uFill>
                <a:latin typeface="微軟正黑體" panose="020B0604030504040204" pitchFamily="34" charset="-120"/>
                <a:ea typeface="微軟正黑體" panose="020B0604030504040204" pitchFamily="34" charset="-120"/>
              </a:rPr>
              <a:t>，對重點項目應訂定檢查程序及檢驗標準、頻率，強化履約管理，並得辦理分段查驗</a:t>
            </a:r>
            <a:r>
              <a:rPr lang="zh-TW" altLang="en-US" sz="2600" b="1" spc="-100">
                <a:solidFill>
                  <a:srgbClr val="000099"/>
                </a:solidFill>
                <a:latin typeface="微軟正黑體" panose="020B0604030504040204" pitchFamily="34" charset="-120"/>
                <a:ea typeface="微軟正黑體" panose="020B0604030504040204" pitchFamily="34" charset="-120"/>
              </a:rPr>
              <a:t>。</a:t>
            </a:r>
            <a:endParaRPr lang="zh-TW" altLang="en-US" sz="2600" b="1" spc="-100"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713483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A99E50E-AC2A-4043-A910-B79F96DED03A}" type="slidenum">
              <a:rPr lang="en-US" altLang="zh-TW" sz="1400" smtClean="0">
                <a:solidFill>
                  <a:srgbClr val="AD1F1F"/>
                </a:solidFill>
                <a:latin typeface="Times New Roman" panose="02020603050405020304" pitchFamily="18" charset="0"/>
              </a:rPr>
              <a:pPr>
                <a:spcBef>
                  <a:spcPct val="0"/>
                </a:spcBef>
                <a:buClrTx/>
                <a:buSzTx/>
                <a:buFontTx/>
                <a:buNone/>
                <a:defRPr/>
              </a:pPr>
              <a:t>53</a:t>
            </a:fld>
            <a:endParaRPr lang="en-US" altLang="zh-TW" sz="140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251520" y="597024"/>
            <a:ext cx="8599747" cy="5712296"/>
          </a:xfrm>
          <a:prstGeom prst="rect">
            <a:avLst/>
          </a:prstGeom>
          <a:noFill/>
          <a:ln w="9525">
            <a:noFill/>
            <a:miter lim="800000"/>
            <a:headEnd/>
            <a:tailEnd/>
          </a:ln>
          <a:effectLst/>
        </p:spPr>
        <p:txBody>
          <a:bodyPr/>
          <a:lstStyle/>
          <a:p>
            <a:pPr marL="354013" lvl="1" indent="-354013" algn="just" eaLnBrk="1" hangingPunct="1">
              <a:spcBef>
                <a:spcPts val="600"/>
              </a:spcBef>
              <a:buClr>
                <a:srgbClr val="006600"/>
              </a:buClr>
              <a:buSzPct val="75000"/>
              <a:defRPr/>
            </a:pPr>
            <a:r>
              <a:rPr lang="zh-TW" altLang="en-US" sz="2800" b="1" spc="-100">
                <a:solidFill>
                  <a:srgbClr val="000099"/>
                </a:solidFill>
                <a:latin typeface="微軟正黑體" panose="020B0604030504040204" pitchFamily="34" charset="-120"/>
                <a:ea typeface="微軟正黑體" panose="020B0604030504040204" pitchFamily="34" charset="-120"/>
              </a:rPr>
              <a:t>三、為確保勞務採購之品質管理，請</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依案件屬性導入合宜之科技管理方式</a:t>
            </a:r>
            <a:r>
              <a:rPr lang="zh-TW" altLang="en-US" sz="2800" b="1" spc="-100">
                <a:solidFill>
                  <a:srgbClr val="000099"/>
                </a:solidFill>
                <a:latin typeface="微軟正黑體" panose="020B0604030504040204" pitchFamily="34" charset="-120"/>
                <a:ea typeface="微軟正黑體" panose="020B0604030504040204" pitchFamily="34" charset="-120"/>
              </a:rPr>
              <a:t>，舉例如下供參：</a:t>
            </a:r>
          </a:p>
          <a:p>
            <a:pPr marL="354013" lvl="1" indent="-354013" algn="just" eaLnBrk="1" hangingPunct="1">
              <a:spcBef>
                <a:spcPts val="0"/>
              </a:spcBef>
              <a:buClr>
                <a:srgbClr val="006600"/>
              </a:buClr>
              <a:buSzPct val="75000"/>
              <a:defRPr/>
            </a:pPr>
            <a:r>
              <a:rPr lang="en-US" altLang="zh-TW" sz="2800" b="1" u="heavy" spc="-100">
                <a:solidFill>
                  <a:srgbClr val="0000FF"/>
                </a:solidFill>
                <a:uFill>
                  <a:solidFill>
                    <a:srgbClr val="660033"/>
                  </a:solidFill>
                </a:uFill>
                <a:latin typeface="微軟正黑體" panose="020B0604030504040204" pitchFamily="34" charset="-120"/>
                <a:ea typeface="微軟正黑體" panose="020B0604030504040204" pitchFamily="34" charset="-120"/>
              </a:rPr>
              <a:t>(</a:t>
            </a:r>
            <a:r>
              <a:rPr lang="zh-TW" altLang="en-US" sz="2800" b="1" u="heavy" spc="-100">
                <a:solidFill>
                  <a:srgbClr val="0000FF"/>
                </a:solidFill>
                <a:uFill>
                  <a:solidFill>
                    <a:srgbClr val="660033"/>
                  </a:solidFill>
                </a:uFill>
                <a:latin typeface="微軟正黑體" panose="020B0604030504040204" pitchFamily="34" charset="-120"/>
                <a:ea typeface="微軟正黑體" panose="020B0604030504040204" pitchFamily="34" charset="-120"/>
              </a:rPr>
              <a:t>一</a:t>
            </a:r>
            <a:r>
              <a:rPr lang="en-US" altLang="zh-TW" sz="2800" b="1" u="heavy" spc="-100">
                <a:solidFill>
                  <a:srgbClr val="0000FF"/>
                </a:solidFill>
                <a:uFill>
                  <a:solidFill>
                    <a:srgbClr val="660033"/>
                  </a:solidFill>
                </a:uFill>
                <a:latin typeface="微軟正黑體" panose="020B0604030504040204" pitchFamily="34" charset="-120"/>
                <a:ea typeface="微軟正黑體" panose="020B0604030504040204" pitchFamily="34" charset="-120"/>
              </a:rPr>
              <a:t>)</a:t>
            </a:r>
            <a:r>
              <a:rPr lang="zh-TW" altLang="en-US" sz="2800" b="1" u="heavy" spc="-100">
                <a:solidFill>
                  <a:srgbClr val="0000FF"/>
                </a:solidFill>
                <a:uFill>
                  <a:solidFill>
                    <a:srgbClr val="660033"/>
                  </a:solidFill>
                </a:uFill>
                <a:latin typeface="微軟正黑體" panose="020B0604030504040204" pitchFamily="34" charset="-120"/>
                <a:ea typeface="微軟正黑體" panose="020B0604030504040204" pitchFamily="34" charset="-120"/>
              </a:rPr>
              <a:t>清潔類、巡邏類</a:t>
            </a:r>
            <a:r>
              <a:rPr lang="zh-TW" altLang="en-US" sz="2800" b="1" spc="-100">
                <a:solidFill>
                  <a:srgbClr val="000099"/>
                </a:solidFill>
                <a:latin typeface="微軟正黑體" panose="020B0604030504040204" pitchFamily="34" charset="-120"/>
                <a:ea typeface="微軟正黑體" panose="020B0604030504040204" pitchFamily="34" charset="-120"/>
              </a:rPr>
              <a:t>：</a:t>
            </a:r>
          </a:p>
          <a:p>
            <a:pPr marL="354013" lvl="1" indent="-354013" algn="just" eaLnBrk="1" hangingPunct="1">
              <a:spcBef>
                <a:spcPts val="0"/>
              </a:spcBef>
              <a:buClr>
                <a:srgbClr val="006600"/>
              </a:buClr>
              <a:buSzPct val="75000"/>
              <a:defRPr/>
            </a:pPr>
            <a:r>
              <a:rPr lang="zh-TW" altLang="en-US" sz="2800" b="1" spc="-100">
                <a:solidFill>
                  <a:srgbClr val="000099"/>
                </a:solidFill>
                <a:latin typeface="微軟正黑體" panose="020B0604030504040204" pitchFamily="34" charset="-120"/>
                <a:ea typeface="微軟正黑體" panose="020B0604030504040204" pitchFamily="34" charset="-120"/>
              </a:rPr>
              <a:t>１、運用巡簽系統搭配智慧型手機，於定點設置打卡簽到點或規定於定點自拍上傳照片，以查知實際簽到時間及地點，避免履約人員事先簽到、代為簽到等情形；</a:t>
            </a:r>
          </a:p>
          <a:p>
            <a:pPr marL="354013" lvl="1" indent="-354013" algn="just" eaLnBrk="1" hangingPunct="1">
              <a:spcBef>
                <a:spcPts val="0"/>
              </a:spcBef>
              <a:buClr>
                <a:srgbClr val="006600"/>
              </a:buClr>
              <a:buSzPct val="75000"/>
              <a:defRPr/>
            </a:pPr>
            <a:r>
              <a:rPr lang="zh-TW" altLang="en-US" sz="2800" b="1" spc="-100">
                <a:solidFill>
                  <a:srgbClr val="000099"/>
                </a:solidFill>
                <a:latin typeface="微軟正黑體" panose="020B0604030504040204" pitchFamily="34" charset="-120"/>
                <a:ea typeface="微軟正黑體" panose="020B0604030504040204" pitchFamily="34" charset="-120"/>
              </a:rPr>
              <a:t>２、以</a:t>
            </a:r>
            <a:r>
              <a:rPr lang="en-US" altLang="zh-TW" sz="2800" b="1" spc="-100">
                <a:solidFill>
                  <a:srgbClr val="000099"/>
                </a:solidFill>
                <a:latin typeface="微軟正黑體" panose="020B0604030504040204" pitchFamily="34" charset="-120"/>
                <a:ea typeface="微軟正黑體" panose="020B0604030504040204" pitchFamily="34" charset="-120"/>
              </a:rPr>
              <a:t>GPS</a:t>
            </a:r>
            <a:r>
              <a:rPr lang="zh-TW" altLang="en-US" sz="2800" b="1" spc="-100">
                <a:solidFill>
                  <a:srgbClr val="000099"/>
                </a:solidFill>
                <a:latin typeface="微軟正黑體" panose="020B0604030504040204" pitchFamily="34" charset="-120"/>
                <a:ea typeface="微軟正黑體" panose="020B0604030504040204" pitchFamily="34" charset="-120"/>
              </a:rPr>
              <a:t>記錄巡檢軌跡，或每日安排不同巡檢路線，彈性調整人力分布，確認人員移動速度之合理性。</a:t>
            </a:r>
          </a:p>
          <a:p>
            <a:pPr marL="354013" lvl="1" indent="-354013" algn="just" eaLnBrk="1" hangingPunct="1">
              <a:spcBef>
                <a:spcPts val="0"/>
              </a:spcBef>
              <a:buClr>
                <a:srgbClr val="006600"/>
              </a:buClr>
              <a:buSzPct val="75000"/>
              <a:defRPr/>
            </a:pPr>
            <a:r>
              <a:rPr lang="en-US" altLang="zh-TW" sz="2800" b="1" u="heavy" spc="-100">
                <a:solidFill>
                  <a:srgbClr val="0000FF"/>
                </a:solidFill>
                <a:uFill>
                  <a:solidFill>
                    <a:srgbClr val="660033"/>
                  </a:solidFill>
                </a:uFill>
                <a:latin typeface="微軟正黑體" panose="020B0604030504040204" pitchFamily="34" charset="-120"/>
                <a:ea typeface="微軟正黑體" panose="020B0604030504040204" pitchFamily="34" charset="-120"/>
              </a:rPr>
              <a:t>(</a:t>
            </a:r>
            <a:r>
              <a:rPr lang="zh-TW" altLang="en-US" sz="2800" b="1" u="heavy" spc="-100">
                <a:solidFill>
                  <a:srgbClr val="0000FF"/>
                </a:solidFill>
                <a:uFill>
                  <a:solidFill>
                    <a:srgbClr val="660033"/>
                  </a:solidFill>
                </a:uFill>
                <a:latin typeface="微軟正黑體" panose="020B0604030504040204" pitchFamily="34" charset="-120"/>
                <a:ea typeface="微軟正黑體" panose="020B0604030504040204" pitchFamily="34" charset="-120"/>
              </a:rPr>
              <a:t>二</a:t>
            </a:r>
            <a:r>
              <a:rPr lang="en-US" altLang="zh-TW" sz="2800" b="1" u="heavy" spc="-100">
                <a:solidFill>
                  <a:srgbClr val="0000FF"/>
                </a:solidFill>
                <a:uFill>
                  <a:solidFill>
                    <a:srgbClr val="660033"/>
                  </a:solidFill>
                </a:uFill>
                <a:latin typeface="微軟正黑體" panose="020B0604030504040204" pitchFamily="34" charset="-120"/>
                <a:ea typeface="微軟正黑體" panose="020B0604030504040204" pitchFamily="34" charset="-120"/>
              </a:rPr>
              <a:t>)</a:t>
            </a:r>
            <a:r>
              <a:rPr lang="zh-TW" altLang="en-US" sz="2800" b="1" u="heavy" spc="-100">
                <a:solidFill>
                  <a:srgbClr val="0000FF"/>
                </a:solidFill>
                <a:uFill>
                  <a:solidFill>
                    <a:srgbClr val="660033"/>
                  </a:solidFill>
                </a:uFill>
                <a:latin typeface="微軟正黑體" panose="020B0604030504040204" pitchFamily="34" charset="-120"/>
                <a:ea typeface="微軟正黑體" panose="020B0604030504040204" pitchFamily="34" charset="-120"/>
              </a:rPr>
              <a:t>清潔類、植栽修剪類</a:t>
            </a:r>
            <a:r>
              <a:rPr lang="zh-TW" altLang="en-US" sz="2800" b="1" spc="-100">
                <a:solidFill>
                  <a:srgbClr val="000099"/>
                </a:solidFill>
                <a:latin typeface="微軟正黑體" panose="020B0604030504040204" pitchFamily="34" charset="-120"/>
                <a:ea typeface="微軟正黑體" panose="020B0604030504040204" pitchFamily="34" charset="-120"/>
              </a:rPr>
              <a:t>：</a:t>
            </a:r>
          </a:p>
          <a:p>
            <a:pPr marL="354013" lvl="1" indent="-354013" algn="just" eaLnBrk="1" hangingPunct="1">
              <a:spcBef>
                <a:spcPts val="0"/>
              </a:spcBef>
              <a:buClr>
                <a:srgbClr val="006600"/>
              </a:buClr>
              <a:buSzPct val="75000"/>
              <a:defRPr/>
            </a:pPr>
            <a:r>
              <a:rPr lang="zh-TW" altLang="en-US" sz="2800" b="1" spc="-100">
                <a:solidFill>
                  <a:srgbClr val="000099"/>
                </a:solidFill>
                <a:latin typeface="微軟正黑體" panose="020B0604030504040204" pitchFamily="34" charset="-120"/>
                <a:ea typeface="微軟正黑體" panose="020B0604030504040204" pitchFamily="34" charset="-120"/>
              </a:rPr>
              <a:t>１、就廠商</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提交施作前中後照片，要求一定解析度以上</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搭配導入軟體協助比對</a:t>
            </a:r>
            <a:r>
              <a:rPr lang="zh-TW" altLang="en-US" sz="2800" b="1" spc="-100">
                <a:solidFill>
                  <a:srgbClr val="000099"/>
                </a:solidFill>
                <a:latin typeface="微軟正黑體" panose="020B0604030504040204" pitchFamily="34" charset="-120"/>
                <a:ea typeface="微軟正黑體" panose="020B0604030504040204" pitchFamily="34" charset="-120"/>
              </a:rPr>
              <a:t>書面報告</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照片或表格之異同性</a:t>
            </a:r>
            <a:r>
              <a:rPr lang="zh-TW" altLang="en-US" sz="2800" b="1" spc="-100">
                <a:solidFill>
                  <a:srgbClr val="000099"/>
                </a:solidFill>
                <a:latin typeface="微軟正黑體" panose="020B0604030504040204" pitchFamily="34" charset="-120"/>
                <a:ea typeface="微軟正黑體" panose="020B0604030504040204" pitchFamily="34" charset="-120"/>
              </a:rPr>
              <a:t>。</a:t>
            </a:r>
            <a:endParaRPr lang="en-US" altLang="zh-TW" sz="2800" b="1" spc="-100">
              <a:solidFill>
                <a:srgbClr val="000099"/>
              </a:solidFill>
              <a:latin typeface="微軟正黑體" panose="020B0604030504040204" pitchFamily="34" charset="-120"/>
              <a:ea typeface="微軟正黑體" panose="020B0604030504040204" pitchFamily="34" charset="-120"/>
            </a:endParaRPr>
          </a:p>
          <a:p>
            <a:pPr marL="354013" lvl="1" indent="-354013" algn="just" eaLnBrk="1" hangingPunct="1">
              <a:spcBef>
                <a:spcPts val="0"/>
              </a:spcBef>
              <a:buClr>
                <a:srgbClr val="006600"/>
              </a:buClr>
              <a:buSzPct val="75000"/>
              <a:defRPr/>
            </a:pPr>
            <a:r>
              <a:rPr lang="zh-TW" altLang="en-US" sz="2800" b="1" spc="-100">
                <a:solidFill>
                  <a:srgbClr val="000099"/>
                </a:solidFill>
                <a:latin typeface="微軟正黑體" panose="020B0604030504040204" pitchFamily="34" charset="-120"/>
                <a:ea typeface="微軟正黑體" panose="020B0604030504040204" pitchFamily="34" charset="-120"/>
              </a:rPr>
              <a:t>２、</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大面積範圍</a:t>
            </a:r>
            <a:r>
              <a:rPr lang="zh-TW" altLang="en-US" sz="2800" b="1" spc="-100">
                <a:solidFill>
                  <a:srgbClr val="000099"/>
                </a:solidFill>
                <a:latin typeface="微軟正黑體" panose="020B0604030504040204" pitchFamily="34" charset="-120"/>
                <a:ea typeface="微軟正黑體" panose="020B0604030504040204" pitchFamily="34" charset="-120"/>
              </a:rPr>
              <a:t>履約</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可搭配運用無人機</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抽查廠商履約情形</a:t>
            </a:r>
            <a:r>
              <a:rPr lang="zh-TW" altLang="en-US" sz="2800" b="1" spc="-100">
                <a:solidFill>
                  <a:srgbClr val="000099"/>
                </a:solidFill>
                <a:latin typeface="微軟正黑體" panose="020B0604030504040204" pitchFamily="34" charset="-120"/>
                <a:ea typeface="微軟正黑體" panose="020B0604030504040204" pitchFamily="34" charset="-120"/>
              </a:rPr>
              <a:t>。</a:t>
            </a:r>
            <a:endParaRPr lang="zh-TW" altLang="en-US" sz="2800" b="1" spc="-100"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7705549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A99E50E-AC2A-4043-A910-B79F96DED03A}" type="slidenum">
              <a:rPr lang="en-US" altLang="zh-TW" sz="1400" smtClean="0">
                <a:solidFill>
                  <a:srgbClr val="AD1F1F"/>
                </a:solidFill>
                <a:latin typeface="Times New Roman" panose="02020603050405020304" pitchFamily="18" charset="0"/>
              </a:rPr>
              <a:pPr>
                <a:spcBef>
                  <a:spcPct val="0"/>
                </a:spcBef>
                <a:buClrTx/>
                <a:buSzTx/>
                <a:buFontTx/>
                <a:buNone/>
                <a:defRPr/>
              </a:pPr>
              <a:t>54</a:t>
            </a:fld>
            <a:endParaRPr lang="en-US" altLang="zh-TW" sz="140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251520" y="417004"/>
            <a:ext cx="8599747" cy="4236132"/>
          </a:xfrm>
          <a:prstGeom prst="rect">
            <a:avLst/>
          </a:prstGeom>
          <a:noFill/>
          <a:ln w="9525">
            <a:noFill/>
            <a:miter lim="800000"/>
            <a:headEnd/>
            <a:tailEnd/>
          </a:ln>
          <a:effectLst/>
        </p:spPr>
        <p:txBody>
          <a:bodyPr/>
          <a:lstStyle/>
          <a:p>
            <a:pPr marL="354013" lvl="1" indent="-354013" algn="just" eaLnBrk="1" hangingPunct="1">
              <a:spcBef>
                <a:spcPts val="0"/>
              </a:spcBef>
              <a:buClr>
                <a:srgbClr val="006600"/>
              </a:buClr>
              <a:buSzPct val="75000"/>
              <a:defRPr/>
            </a:pPr>
            <a:r>
              <a:rPr lang="en-US" altLang="zh-TW" sz="2800" b="1" spc="-100">
                <a:solidFill>
                  <a:srgbClr val="000099"/>
                </a:solidFill>
                <a:latin typeface="微軟正黑體" panose="020B0604030504040204" pitchFamily="34" charset="-120"/>
                <a:ea typeface="微軟正黑體" panose="020B0604030504040204" pitchFamily="34" charset="-120"/>
              </a:rPr>
              <a:t>(</a:t>
            </a:r>
            <a:r>
              <a:rPr lang="zh-TW" altLang="en-US" sz="2800" b="1" spc="-100">
                <a:solidFill>
                  <a:srgbClr val="000099"/>
                </a:solidFill>
                <a:latin typeface="微軟正黑體" panose="020B0604030504040204" pitchFamily="34" charset="-120"/>
                <a:ea typeface="微軟正黑體" panose="020B0604030504040204" pitchFamily="34" charset="-120"/>
              </a:rPr>
              <a:t>三</a:t>
            </a:r>
            <a:r>
              <a:rPr lang="en-US" altLang="zh-TW" sz="2800" b="1" spc="-100">
                <a:solidFill>
                  <a:srgbClr val="000099"/>
                </a:solidFill>
                <a:latin typeface="微軟正黑體" panose="020B0604030504040204" pitchFamily="34" charset="-120"/>
                <a:ea typeface="微軟正黑體" panose="020B0604030504040204" pitchFamily="34" charset="-120"/>
              </a:rPr>
              <a:t>)</a:t>
            </a:r>
            <a:r>
              <a:rPr lang="zh-TW" altLang="en-US" sz="2800" b="1" u="heavy" spc="-100">
                <a:solidFill>
                  <a:srgbClr val="0000FF"/>
                </a:solidFill>
                <a:uFill>
                  <a:solidFill>
                    <a:srgbClr val="660033"/>
                  </a:solidFill>
                </a:uFill>
                <a:latin typeface="微軟正黑體" panose="020B0604030504040204" pitchFamily="34" charset="-120"/>
                <a:ea typeface="微軟正黑體" panose="020B0604030504040204" pitchFamily="34" charset="-120"/>
              </a:rPr>
              <a:t>取樣監測類</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配合衛星影像、空拍圖及</a:t>
            </a:r>
            <a:r>
              <a:rPr lang="en-US" altLang="zh-TW"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GPS</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定位，標記廠商取樣點位及時間</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確認現況地形及距離，以輔助確認廠商取樣之可信度</a:t>
            </a:r>
            <a:r>
              <a:rPr lang="zh-TW" altLang="en-US" sz="2800" b="1" spc="-100">
                <a:solidFill>
                  <a:srgbClr val="000099"/>
                </a:solidFill>
                <a:latin typeface="微軟正黑體" panose="020B0604030504040204" pitchFamily="34" charset="-120"/>
                <a:ea typeface="微軟正黑體" panose="020B0604030504040204" pitchFamily="34" charset="-120"/>
              </a:rPr>
              <a:t>。</a:t>
            </a:r>
          </a:p>
          <a:p>
            <a:pPr marL="354013" lvl="1" indent="-354013" algn="just" eaLnBrk="1" hangingPunct="1">
              <a:spcBef>
                <a:spcPts val="600"/>
              </a:spcBef>
              <a:buClr>
                <a:srgbClr val="006600"/>
              </a:buClr>
              <a:buSzPct val="75000"/>
              <a:defRPr/>
            </a:pPr>
            <a:r>
              <a:rPr lang="zh-TW" altLang="en-US" sz="2800" b="1" spc="-100">
                <a:solidFill>
                  <a:srgbClr val="000099"/>
                </a:solidFill>
                <a:latin typeface="微軟正黑體" panose="020B0604030504040204" pitchFamily="34" charset="-120"/>
                <a:ea typeface="微軟正黑體" panose="020B0604030504040204" pitchFamily="34" charset="-120"/>
              </a:rPr>
              <a:t>四、副本抄送各採購稽核小組：</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辦理勞務採購採書面驗收者</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針對廠商所提文件或照片，可善用新科技協助辨識</a:t>
            </a:r>
            <a:r>
              <a:rPr lang="zh-TW" altLang="en-US" sz="2800" b="1" spc="-100">
                <a:solidFill>
                  <a:srgbClr val="000099"/>
                </a:solidFill>
                <a:latin typeface="微軟正黑體" panose="020B0604030504040204" pitchFamily="34" charset="-120"/>
                <a:ea typeface="微軟正黑體" panose="020B0604030504040204" pitchFamily="34" charset="-120"/>
              </a:rPr>
              <a:t>，並對高風險案件或</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本會政府電子採購網警示專區案件</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加強稽核監督</a:t>
            </a:r>
            <a:r>
              <a:rPr lang="zh-TW" altLang="en-US" sz="2800" b="1" spc="-100">
                <a:solidFill>
                  <a:srgbClr val="000099"/>
                </a:solidFill>
                <a:latin typeface="微軟正黑體" panose="020B0604030504040204" pitchFamily="34" charset="-120"/>
                <a:ea typeface="微軟正黑體" panose="020B0604030504040204" pitchFamily="34" charset="-120"/>
              </a:rPr>
              <a:t>，避免不肖廠商試圖以不同履約時間、不同地點之重複性或偽造變造照片，蒙混驗收過關，損及機關及公共權益。</a:t>
            </a:r>
            <a:endParaRPr lang="zh-TW" altLang="en-US" sz="2800" b="1" spc="-100"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289624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8110444" y="587830"/>
            <a:ext cx="762000" cy="244475"/>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55</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251520" y="116632"/>
            <a:ext cx="5328592" cy="936179"/>
          </a:xfrm>
          <a:prstGeom prst="horizontalScroll">
            <a:avLst/>
          </a:prstGeom>
          <a:blipFill>
            <a:blip r:embed="rId2"/>
            <a:tile tx="0" ty="0" sx="100000" sy="100000" flip="none" algn="tl"/>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C00000"/>
                </a:solidFill>
                <a:latin typeface="微軟正黑體" panose="020B0604030504040204" pitchFamily="34" charset="-120"/>
              </a:rPr>
              <a:t>案例</a:t>
            </a:r>
            <a:r>
              <a:rPr lang="en-US" altLang="zh-TW" sz="3000" b="1">
                <a:solidFill>
                  <a:srgbClr val="C00000"/>
                </a:solidFill>
                <a:latin typeface="微軟正黑體" panose="020B0604030504040204" pitchFamily="34" charset="-120"/>
              </a:rPr>
              <a:t>7</a:t>
            </a:r>
            <a:r>
              <a:rPr lang="zh-TW" altLang="en-US" sz="3000" b="1">
                <a:solidFill>
                  <a:srgbClr val="0000FF"/>
                </a:solidFill>
                <a:latin typeface="微軟正黑體" panose="020B0604030504040204" pitchFamily="34" charset="-120"/>
              </a:rPr>
              <a:t>：天上掉下來的禮物</a:t>
            </a:r>
          </a:p>
        </p:txBody>
      </p:sp>
      <p:sp>
        <p:nvSpPr>
          <p:cNvPr id="6" name="Rectangle 9"/>
          <p:cNvSpPr>
            <a:spLocks noChangeArrowheads="1"/>
          </p:cNvSpPr>
          <p:nvPr/>
        </p:nvSpPr>
        <p:spPr bwMode="auto">
          <a:xfrm>
            <a:off x="251520" y="1148546"/>
            <a:ext cx="8596064" cy="5427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lnSpc>
                <a:spcPts val="3200"/>
              </a:lnSpc>
              <a:buClr>
                <a:srgbClr val="C00000"/>
              </a:buClr>
              <a:buSzPct val="85000"/>
              <a:buFont typeface="Wingdings" panose="05000000000000000000" pitchFamily="2" charset="2"/>
              <a:buChar char="n"/>
            </a:pPr>
            <a:r>
              <a:rPr kumimoji="0" lang="en-US" altLang="zh-TW"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為甲機關技工</a:t>
            </a:r>
            <a:r>
              <a:rPr kumimoji="0" lang="zh-TW" altLang="en-US" sz="2600" b="1">
                <a:solidFill>
                  <a:srgbClr val="000099"/>
                </a:solidFill>
                <a:latin typeface="微軟正黑體" panose="020B0604030504040204" pitchFamily="34" charset="-120"/>
                <a:ea typeface="微軟正黑體" panose="020B0604030504040204" pitchFamily="34" charset="-120"/>
              </a:rPr>
              <a:t>，</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負責</a:t>
            </a:r>
            <a:r>
              <a:rPr kumimoji="0" lang="zh-TW" altLang="en-US" sz="2600" b="1">
                <a:solidFill>
                  <a:srgbClr val="000099"/>
                </a:solidFill>
                <a:latin typeface="微軟正黑體" panose="020B0604030504040204" pitchFamily="34" charset="-120"/>
                <a:ea typeface="微軟正黑體" panose="020B0604030504040204" pitchFamily="34" charset="-120"/>
              </a:rPr>
              <a:t>辦理委託維護管理服務採購案</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履約管理及估驗計價</a:t>
            </a:r>
            <a:r>
              <a:rPr kumimoji="0" lang="zh-TW" altLang="en-US" sz="2600" b="1">
                <a:solidFill>
                  <a:srgbClr val="000099"/>
                </a:solidFill>
                <a:latin typeface="微軟正黑體" panose="020B0604030504040204" pitchFamily="34" charset="-120"/>
                <a:ea typeface="微軟正黑體" panose="020B0604030504040204" pitchFamily="34" charset="-120"/>
              </a:rPr>
              <a:t>審核等職務。</a:t>
            </a:r>
          </a:p>
          <a:p>
            <a:pPr marL="457200" indent="-457200" algn="just">
              <a:lnSpc>
                <a:spcPts val="3200"/>
              </a:lnSpc>
              <a:buClr>
                <a:srgbClr val="C00000"/>
              </a:buClr>
              <a:buSzPct val="85000"/>
              <a:buFont typeface="Wingdings" panose="05000000000000000000" pitchFamily="2" charset="2"/>
              <a:buChar char="n"/>
            </a:pPr>
            <a:r>
              <a:rPr kumimoji="0" lang="zh-TW" altLang="en-US" sz="2600" b="1">
                <a:solidFill>
                  <a:srgbClr val="000099"/>
                </a:solidFill>
                <a:latin typeface="微軟正黑體" panose="020B0604030504040204" pitchFamily="34" charset="-120"/>
                <a:ea typeface="微軟正黑體" panose="020B0604030504040204" pitchFamily="34" charset="-120"/>
              </a:rPr>
              <a:t>甲機關辦理委託維護管理服務案及後續擴充採購案，由乙公司得標承攬，履約內容為該標案</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轄內各設施清潔、垃圾清運及灌木修剪、排水系統清理等指定工作</a:t>
            </a:r>
            <a:r>
              <a:rPr kumimoji="0" lang="zh-TW" altLang="en-US" sz="2600" b="1">
                <a:solidFill>
                  <a:srgbClr val="000099"/>
                </a:solidFill>
                <a:latin typeface="微軟正黑體" panose="020B0604030504040204" pitchFamily="34" charset="-120"/>
                <a:ea typeface="微軟正黑體" panose="020B0604030504040204" pitchFamily="34" charset="-120"/>
              </a:rPr>
              <a:t>。</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依據契約規定</a:t>
            </a:r>
            <a:r>
              <a:rPr kumimoji="0" lang="zh-TW" altLang="en-US" sz="2600" b="1">
                <a:solidFill>
                  <a:srgbClr val="000099"/>
                </a:solidFill>
                <a:latin typeface="微軟正黑體" panose="020B0604030504040204" pitchFamily="34" charset="-120"/>
                <a:ea typeface="微軟正黑體" panose="020B0604030504040204" pitchFamily="34" charset="-120"/>
              </a:rPr>
              <a:t>，清理排水系統時，</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應有</a:t>
            </a:r>
            <a:r>
              <a:rPr kumimoji="0" lang="zh-TW" altLang="en-US" sz="2600" b="1">
                <a:solidFill>
                  <a:srgbClr val="000099"/>
                </a:solidFill>
                <a:latin typeface="微軟正黑體" panose="020B0604030504040204" pitchFamily="34" charset="-120"/>
                <a:ea typeface="微軟正黑體" panose="020B0604030504040204" pitchFamily="34" charset="-120"/>
              </a:rPr>
              <a:t>指定</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拍攝角度、細部內容照片以及清理前中後對比圖</a:t>
            </a:r>
            <a:r>
              <a:rPr kumimoji="0" lang="zh-TW" altLang="en-US" sz="2600" b="1">
                <a:solidFill>
                  <a:srgbClr val="000099"/>
                </a:solidFill>
                <a:latin typeface="微軟正黑體" panose="020B0604030504040204" pitchFamily="34" charset="-120"/>
                <a:ea typeface="微軟正黑體" panose="020B0604030504040204" pitchFamily="34" charset="-120"/>
              </a:rPr>
              <a:t>，</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始得辦理驗收</a:t>
            </a:r>
            <a:r>
              <a:rPr kumimoji="0" lang="zh-TW" altLang="en-US" sz="2600" b="1">
                <a:solidFill>
                  <a:srgbClr val="000099"/>
                </a:solidFill>
                <a:latin typeface="微軟正黑體" panose="020B0604030504040204" pitchFamily="34" charset="-120"/>
                <a:ea typeface="微軟正黑體" panose="020B0604030504040204" pitchFamily="34" charset="-120"/>
              </a:rPr>
              <a:t>。</a:t>
            </a:r>
          </a:p>
          <a:p>
            <a:pPr marL="457200" indent="-457200" algn="just">
              <a:lnSpc>
                <a:spcPts val="3200"/>
              </a:lnSpc>
              <a:buClr>
                <a:srgbClr val="C00000"/>
              </a:buClr>
              <a:buSzPct val="85000"/>
              <a:buFont typeface="Wingdings" panose="05000000000000000000" pitchFamily="2" charset="2"/>
              <a:buChar char="n"/>
            </a:pPr>
            <a:r>
              <a:rPr kumimoji="0" lang="en-US" altLang="zh-TW" sz="2600" b="1">
                <a:solidFill>
                  <a:srgbClr val="000099"/>
                </a:solidFill>
                <a:latin typeface="微軟正黑體" panose="020B0604030504040204" pitchFamily="34" charset="-120"/>
                <a:ea typeface="微軟正黑體" panose="020B0604030504040204" pitchFamily="34" charset="-120"/>
              </a:rPr>
              <a:t>A</a:t>
            </a:r>
            <a:r>
              <a:rPr kumimoji="0" lang="zh-TW" altLang="en-US" sz="2600" b="1">
                <a:solidFill>
                  <a:srgbClr val="000099"/>
                </a:solidFill>
                <a:latin typeface="微軟正黑體" panose="020B0604030504040204" pitchFamily="34" charset="-120"/>
                <a:ea typeface="微軟正黑體" panose="020B0604030504040204" pitchFamily="34" charset="-120"/>
              </a:rPr>
              <a:t>擔任該案監工人員，負責現場查驗承包商施作情形，審核承包商製作之請款資料，</a:t>
            </a:r>
            <a:r>
              <a:rPr kumimoji="0" lang="en-US" altLang="zh-TW"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明知乙公司未依契約清理</a:t>
            </a:r>
            <a:r>
              <a:rPr kumimoji="0" lang="zh-TW" altLang="en-US" sz="2600" b="1">
                <a:solidFill>
                  <a:srgbClr val="000099"/>
                </a:solidFill>
                <a:latin typeface="微軟正黑體" panose="020B0604030504040204" pitchFamily="34" charset="-120"/>
                <a:ea typeface="微軟正黑體" panose="020B0604030504040204" pitchFamily="34" charset="-120"/>
              </a:rPr>
              <a:t>排水系統，使用與實際情形不符之偽造照片履約，乙公司為求通過驗收，竟</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將現金</a:t>
            </a:r>
            <a:r>
              <a:rPr kumimoji="0" lang="en-US" altLang="zh-TW"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20</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萬元以禮物袋包裝放入</a:t>
            </a:r>
            <a:r>
              <a:rPr kumimoji="0" lang="en-US" altLang="zh-TW"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之車內以換取驗收通過</a:t>
            </a:r>
            <a:r>
              <a:rPr kumimoji="0" lang="zh-TW" altLang="en-US" sz="2600" b="1">
                <a:solidFill>
                  <a:srgbClr val="000099"/>
                </a:solidFill>
                <a:latin typeface="微軟正黑體" panose="020B0604030504040204" pitchFamily="34" charset="-120"/>
                <a:ea typeface="微軟正黑體" panose="020B0604030504040204" pitchFamily="34" charset="-120"/>
              </a:rPr>
              <a:t>。</a:t>
            </a:r>
            <a:r>
              <a:rPr kumimoji="0" lang="en-US" altLang="zh-TW"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A</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收下後</a:t>
            </a:r>
            <a:r>
              <a:rPr kumimoji="0" lang="zh-TW" altLang="en-US" sz="2600" b="1">
                <a:solidFill>
                  <a:srgbClr val="000099"/>
                </a:solidFill>
                <a:latin typeface="微軟正黑體" panose="020B0604030504040204" pitchFamily="34" charset="-120"/>
                <a:ea typeface="微軟正黑體" panose="020B0604030504040204" pitchFamily="34" charset="-120"/>
              </a:rPr>
              <a:t>，</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簽辦</a:t>
            </a:r>
            <a:r>
              <a:rPr kumimoji="0" lang="zh-TW" altLang="en-US" sz="2600" b="1">
                <a:solidFill>
                  <a:srgbClr val="000099"/>
                </a:solidFill>
                <a:latin typeface="微軟正黑體" panose="020B0604030504040204" pitchFamily="34" charset="-120"/>
                <a:ea typeface="微軟正黑體" panose="020B0604030504040204" pitchFamily="34" charset="-120"/>
              </a:rPr>
              <a:t>乙公司送請</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驗收付款</a:t>
            </a:r>
            <a:r>
              <a:rPr kumimoji="0" lang="zh-TW" altLang="en-US" sz="2600" b="1">
                <a:solidFill>
                  <a:srgbClr val="000099"/>
                </a:solidFill>
                <a:latin typeface="微軟正黑體" panose="020B0604030504040204" pitchFamily="34" charset="-120"/>
                <a:ea typeface="微軟正黑體" panose="020B0604030504040204" pitchFamily="34" charset="-120"/>
              </a:rPr>
              <a:t>之函文，認乙公司完成履約予以</a:t>
            </a:r>
            <a:r>
              <a:rPr kumimoji="0" lang="zh-TW" altLang="en-US" sz="2600" b="1" u="heavy">
                <a:solidFill>
                  <a:srgbClr val="7030A0"/>
                </a:solidFill>
                <a:uFill>
                  <a:solidFill>
                    <a:srgbClr val="006600"/>
                  </a:solidFill>
                </a:uFill>
                <a:latin typeface="微軟正黑體" panose="020B0604030504040204" pitchFamily="34" charset="-120"/>
                <a:ea typeface="微軟正黑體" panose="020B0604030504040204" pitchFamily="34" charset="-120"/>
              </a:rPr>
              <a:t>驗收付款</a:t>
            </a:r>
            <a:r>
              <a:rPr kumimoji="0" lang="zh-TW" altLang="en-US" sz="2600" b="1">
                <a:solidFill>
                  <a:srgbClr val="000099"/>
                </a:solidFill>
                <a:latin typeface="微軟正黑體" panose="020B0604030504040204" pitchFamily="34" charset="-120"/>
                <a:ea typeface="微軟正黑體" panose="020B0604030504040204" pitchFamily="34" charset="-120"/>
              </a:rPr>
              <a:t>。</a:t>
            </a:r>
            <a:endParaRPr kumimoji="0" lang="en-US" altLang="zh-TW" sz="2600"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788844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56</a:t>
            </a:fld>
            <a:endParaRPr lang="en-US" altLang="zh-TW" sz="1400">
              <a:solidFill>
                <a:srgbClr val="AD1F1F"/>
              </a:solidFill>
              <a:latin typeface="Times New Roman" panose="02020603050405020304" pitchFamily="18" charset="0"/>
            </a:endParaRPr>
          </a:p>
        </p:txBody>
      </p:sp>
      <p:sp>
        <p:nvSpPr>
          <p:cNvPr id="6" name="Rectangle 11"/>
          <p:cNvSpPr>
            <a:spLocks noChangeArrowheads="1"/>
          </p:cNvSpPr>
          <p:nvPr/>
        </p:nvSpPr>
        <p:spPr bwMode="auto">
          <a:xfrm>
            <a:off x="250932" y="620688"/>
            <a:ext cx="8642350" cy="5688632"/>
          </a:xfrm>
          <a:prstGeom prst="rect">
            <a:avLst/>
          </a:prstGeom>
          <a:noFill/>
          <a:ln w="9525">
            <a:noFill/>
            <a:miter lim="800000"/>
            <a:headEnd/>
            <a:tailEnd/>
          </a:ln>
          <a:effectLst/>
        </p:spPr>
        <p:txBody>
          <a:bodyPr/>
          <a:lstStyle/>
          <a:p>
            <a:pPr algn="just" eaLnBrk="1" hangingPunct="1">
              <a:spcBef>
                <a:spcPct val="20000"/>
              </a:spcBef>
              <a:buClr>
                <a:prstClr val="black"/>
              </a:buClr>
              <a:buSzPct val="75000"/>
              <a:defRPr/>
            </a:pPr>
            <a:r>
              <a:rPr lang="en-US" altLang="zh-TW" sz="2700" b="1">
                <a:solidFill>
                  <a:srgbClr val="0000FF"/>
                </a:solidFill>
                <a:latin typeface="微軟正黑體" panose="020B0604030504040204" pitchFamily="34" charset="-120"/>
                <a:ea typeface="微軟正黑體" panose="020B0604030504040204" pitchFamily="34" charset="-120"/>
              </a:rPr>
              <a:t>1.</a:t>
            </a:r>
            <a:r>
              <a:rPr lang="zh-TW" altLang="en-US" sz="2700" b="1">
                <a:solidFill>
                  <a:srgbClr val="0000FF"/>
                </a:solidFill>
                <a:latin typeface="微軟正黑體" panose="020B0604030504040204" pitchFamily="34" charset="-120"/>
                <a:ea typeface="微軟正黑體" panose="020B0604030504040204" pitchFamily="34" charset="-120"/>
              </a:rPr>
              <a:t>承辦渠道維護管理之採購契約，驗收多以</a:t>
            </a:r>
            <a:endParaRPr lang="en-US" altLang="zh-TW" sz="2700" b="1">
              <a:solidFill>
                <a:srgbClr val="0000FF"/>
              </a:solidFill>
              <a:latin typeface="微軟正黑體" panose="020B0604030504040204" pitchFamily="34" charset="-120"/>
              <a:ea typeface="微軟正黑體" panose="020B0604030504040204" pitchFamily="34" charset="-120"/>
            </a:endParaRPr>
          </a:p>
          <a:p>
            <a:pPr marL="271463" algn="just" eaLnBrk="1" hangingPunct="1">
              <a:spcBef>
                <a:spcPts val="0"/>
              </a:spcBef>
              <a:buClr>
                <a:prstClr val="black"/>
              </a:buClr>
              <a:buSzPct val="75000"/>
              <a:defRPr/>
            </a:pPr>
            <a:r>
              <a:rPr lang="zh-TW" altLang="en-US" sz="2700" b="1">
                <a:solidFill>
                  <a:srgbClr val="0000FF"/>
                </a:solidFill>
                <a:latin typeface="微軟正黑體" panose="020B0604030504040204" pitchFamily="34" charset="-120"/>
                <a:ea typeface="微軟正黑體" panose="020B0604030504040204" pitchFamily="34" charset="-120"/>
              </a:rPr>
              <a:t>廠商繳交書面照片為辦理驗收依據，如發現廠商確實有施作工項，卻提供不實或偽變造的照片辦理驗收，如何處置？</a:t>
            </a:r>
            <a:endParaRPr lang="en-US" altLang="zh-TW" sz="2700" b="1">
              <a:solidFill>
                <a:srgbClr val="0000FF"/>
              </a:solidFill>
              <a:latin typeface="微軟正黑體" panose="020B0604030504040204" pitchFamily="34" charset="-120"/>
              <a:ea typeface="微軟正黑體" panose="020B0604030504040204" pitchFamily="34" charset="-120"/>
            </a:endParaRPr>
          </a:p>
          <a:p>
            <a:pPr algn="just" eaLnBrk="1" hangingPunct="1">
              <a:spcBef>
                <a:spcPts val="0"/>
              </a:spcBef>
              <a:buClr>
                <a:prstClr val="black"/>
              </a:buClr>
              <a:buSzPct val="75000"/>
              <a:defRPr/>
            </a:pPr>
            <a:r>
              <a:rPr lang="zh-TW" altLang="en-US" sz="2700" b="1">
                <a:solidFill>
                  <a:prstClr val="black"/>
                </a:solidFill>
                <a:latin typeface="微軟正黑體" panose="020B0604030504040204" pitchFamily="34" charset="-120"/>
                <a:ea typeface="微軟正黑體" panose="020B0604030504040204" pitchFamily="34" charset="-120"/>
              </a:rPr>
              <a:t>應要求廠商更正照片，如廠商無法提供正確照片，則應依契約規定扣款。</a:t>
            </a:r>
            <a:endParaRPr lang="en-US" altLang="zh-TW" sz="2700" b="1">
              <a:solidFill>
                <a:prstClr val="black"/>
              </a:solidFill>
              <a:latin typeface="微軟正黑體" panose="020B0604030504040204" pitchFamily="34" charset="-120"/>
              <a:ea typeface="微軟正黑體" panose="020B0604030504040204" pitchFamily="34" charset="-120"/>
            </a:endParaRPr>
          </a:p>
          <a:p>
            <a:pPr marL="358775" indent="-358775" algn="just" eaLnBrk="1" hangingPunct="1">
              <a:spcBef>
                <a:spcPct val="20000"/>
              </a:spcBef>
              <a:buClr>
                <a:prstClr val="black"/>
              </a:buClr>
              <a:buSzPct val="75000"/>
              <a:defRPr/>
            </a:pPr>
            <a:r>
              <a:rPr lang="en-US" altLang="zh-TW" sz="2700" b="1">
                <a:solidFill>
                  <a:srgbClr val="0000FF"/>
                </a:solidFill>
                <a:latin typeface="微軟正黑體" panose="020B0604030504040204" pitchFamily="34" charset="-120"/>
                <a:ea typeface="微軟正黑體" panose="020B0604030504040204" pitchFamily="34" charset="-120"/>
              </a:rPr>
              <a:t>2.</a:t>
            </a:r>
            <a:r>
              <a:rPr lang="zh-TW" altLang="en-US" sz="2700" b="1">
                <a:solidFill>
                  <a:srgbClr val="0000FF"/>
                </a:solidFill>
                <a:latin typeface="微軟正黑體" panose="020B0604030504040204" pitchFamily="34" charset="-120"/>
                <a:ea typeface="微軟正黑體" panose="020B0604030504040204" pitchFamily="34" charset="-120"/>
              </a:rPr>
              <a:t>採購案件承辦或監辦人員，如廠商履約過程沒有問題，於驗收後送我禮物或現金表達這段期間合作的感謝，我可以收嗎？</a:t>
            </a:r>
            <a:endParaRPr lang="en-US" altLang="zh-TW" sz="2700" b="1">
              <a:solidFill>
                <a:srgbClr val="0000FF"/>
              </a:solidFill>
              <a:latin typeface="微軟正黑體" panose="020B0604030504040204" pitchFamily="34" charset="-120"/>
              <a:ea typeface="微軟正黑體" panose="020B0604030504040204" pitchFamily="34" charset="-120"/>
            </a:endParaRPr>
          </a:p>
          <a:p>
            <a:pPr algn="just" eaLnBrk="1" hangingPunct="1">
              <a:spcBef>
                <a:spcPts val="0"/>
              </a:spcBef>
              <a:buClr>
                <a:prstClr val="black"/>
              </a:buClr>
              <a:buSzPct val="75000"/>
              <a:defRPr/>
            </a:pPr>
            <a:r>
              <a:rPr kumimoji="0" lang="zh-TW" altLang="en-US" sz="2500" b="1" u="heavy">
                <a:solidFill>
                  <a:srgbClr val="C00000"/>
                </a:solidFill>
                <a:uFill>
                  <a:solidFill>
                    <a:srgbClr val="006600"/>
                  </a:solidFill>
                </a:uFill>
                <a:latin typeface="微軟正黑體" panose="020B0604030504040204" pitchFamily="34" charset="-120"/>
                <a:ea typeface="微軟正黑體" panose="020B0604030504040204" pitchFamily="34" charset="-120"/>
              </a:rPr>
              <a:t>不可以！</a:t>
            </a:r>
            <a:r>
              <a:rPr lang="zh-TW" altLang="en-US" sz="2500" b="1">
                <a:solidFill>
                  <a:prstClr val="black"/>
                </a:solidFill>
                <a:latin typeface="微軟正黑體" panose="020B0604030504040204" pitchFamily="34" charset="-120"/>
                <a:ea typeface="微軟正黑體" panose="020B0604030504040204" pitchFamily="34" charset="-120"/>
              </a:rPr>
              <a:t>依「廉政倫理規範」第</a:t>
            </a:r>
            <a:r>
              <a:rPr lang="en-US" altLang="zh-TW" sz="2500" b="1">
                <a:solidFill>
                  <a:prstClr val="black"/>
                </a:solidFill>
                <a:latin typeface="微軟正黑體" panose="020B0604030504040204" pitchFamily="34" charset="-120"/>
                <a:ea typeface="微軟正黑體" panose="020B0604030504040204" pitchFamily="34" charset="-120"/>
              </a:rPr>
              <a:t>5</a:t>
            </a:r>
            <a:r>
              <a:rPr lang="zh-TW" altLang="en-US" sz="2500" b="1">
                <a:solidFill>
                  <a:prstClr val="black"/>
                </a:solidFill>
                <a:latin typeface="微軟正黑體" panose="020B0604030504040204" pitchFamily="34" charset="-120"/>
                <a:ea typeface="微軟正黑體" panose="020B0604030504040204" pitchFamily="34" charset="-120"/>
              </a:rPr>
              <a:t>點第</a:t>
            </a:r>
            <a:r>
              <a:rPr lang="en-US" altLang="zh-TW" sz="2500" b="1">
                <a:solidFill>
                  <a:prstClr val="black"/>
                </a:solidFill>
                <a:latin typeface="微軟正黑體" panose="020B0604030504040204" pitchFamily="34" charset="-120"/>
                <a:ea typeface="微軟正黑體" panose="020B0604030504040204" pitchFamily="34" charset="-120"/>
              </a:rPr>
              <a:t>1</a:t>
            </a:r>
            <a:r>
              <a:rPr lang="zh-TW" altLang="en-US" sz="2500" b="1">
                <a:solidFill>
                  <a:prstClr val="black"/>
                </a:solidFill>
                <a:latin typeface="微軟正黑體" panose="020B0604030504040204" pitchFamily="34" charset="-120"/>
                <a:ea typeface="微軟正黑體" panose="020B0604030504040204" pitchFamily="34" charset="-120"/>
              </a:rPr>
              <a:t>款規定，公務員或農田水利事業人員遇與其職務有利害關係者所為之餽贈，應予拒絕或退還，並簽報其長官及知會政風單位；無法退還時，應於受贈之日起三日內，交政風單位處理，同時填報廉政倫理事件登錄表以保障自己避免誤會。若收受恐涉犯「貪污治罪條例」第</a:t>
            </a:r>
            <a:r>
              <a:rPr lang="en-US" altLang="zh-TW" sz="2500" b="1">
                <a:solidFill>
                  <a:prstClr val="black"/>
                </a:solidFill>
                <a:latin typeface="微軟正黑體" panose="020B0604030504040204" pitchFamily="34" charset="-120"/>
                <a:ea typeface="微軟正黑體" panose="020B0604030504040204" pitchFamily="34" charset="-120"/>
              </a:rPr>
              <a:t>5</a:t>
            </a:r>
            <a:r>
              <a:rPr lang="zh-TW" altLang="en-US" sz="2500" b="1">
                <a:solidFill>
                  <a:prstClr val="black"/>
                </a:solidFill>
                <a:latin typeface="微軟正黑體" panose="020B0604030504040204" pitchFamily="34" charset="-120"/>
                <a:ea typeface="微軟正黑體" panose="020B0604030504040204" pitchFamily="34" charset="-120"/>
              </a:rPr>
              <a:t>條第</a:t>
            </a:r>
            <a:r>
              <a:rPr lang="en-US" altLang="zh-TW" sz="2500" b="1">
                <a:solidFill>
                  <a:prstClr val="black"/>
                </a:solidFill>
                <a:latin typeface="微軟正黑體" panose="020B0604030504040204" pitchFamily="34" charset="-120"/>
                <a:ea typeface="微軟正黑體" panose="020B0604030504040204" pitchFamily="34" charset="-120"/>
              </a:rPr>
              <a:t>1</a:t>
            </a:r>
            <a:r>
              <a:rPr lang="zh-TW" altLang="en-US" sz="2500" b="1">
                <a:solidFill>
                  <a:prstClr val="black"/>
                </a:solidFill>
                <a:latin typeface="微軟正黑體" panose="020B0604030504040204" pitchFamily="34" charset="-120"/>
                <a:ea typeface="微軟正黑體" panose="020B0604030504040204" pitchFamily="34" charset="-120"/>
              </a:rPr>
              <a:t>項第</a:t>
            </a:r>
            <a:r>
              <a:rPr lang="en-US" altLang="zh-TW" sz="2500" b="1">
                <a:solidFill>
                  <a:prstClr val="black"/>
                </a:solidFill>
                <a:latin typeface="微軟正黑體" panose="020B0604030504040204" pitchFamily="34" charset="-120"/>
                <a:ea typeface="微軟正黑體" panose="020B0604030504040204" pitchFamily="34" charset="-120"/>
              </a:rPr>
              <a:t>3</a:t>
            </a:r>
            <a:r>
              <a:rPr lang="zh-TW" altLang="en-US" sz="2500" b="1">
                <a:solidFill>
                  <a:prstClr val="black"/>
                </a:solidFill>
                <a:latin typeface="微軟正黑體" panose="020B0604030504040204" pitchFamily="34" charset="-120"/>
                <a:ea typeface="微軟正黑體" panose="020B0604030504040204" pitchFamily="34" charset="-120"/>
              </a:rPr>
              <a:t>款不違背職務受賄罪之虞。</a:t>
            </a:r>
          </a:p>
        </p:txBody>
      </p:sp>
      <p:sp>
        <p:nvSpPr>
          <p:cNvPr id="3" name="文字方塊 2"/>
          <p:cNvSpPr txBox="1"/>
          <p:nvPr/>
        </p:nvSpPr>
        <p:spPr>
          <a:xfrm>
            <a:off x="7307143" y="267178"/>
            <a:ext cx="1620957" cy="523220"/>
          </a:xfrm>
          <a:prstGeom prst="rect">
            <a:avLst/>
          </a:prstGeom>
          <a:blipFill>
            <a:blip r:embed="rId3"/>
            <a:tile tx="0" ty="0" sx="100000" sy="100000" flip="none" algn="tl"/>
          </a:blipFill>
        </p:spPr>
        <p:txBody>
          <a:bodyPr wrap="none" rtlCol="0">
            <a:spAutoFit/>
          </a:bodyPr>
          <a:lstStyle/>
          <a:p>
            <a:r>
              <a:rPr lang="zh-TW" altLang="en-US" sz="2800" b="1">
                <a:solidFill>
                  <a:prstClr val="black"/>
                </a:solidFill>
                <a:latin typeface="微軟正黑體" panose="020B0604030504040204" pitchFamily="34" charset="-120"/>
                <a:ea typeface="微軟正黑體" panose="020B0604030504040204" pitchFamily="34" charset="-120"/>
              </a:rPr>
              <a:t>防貪指引</a:t>
            </a:r>
          </a:p>
        </p:txBody>
      </p:sp>
    </p:spTree>
    <p:extLst>
      <p:ext uri="{BB962C8B-B14F-4D97-AF65-F5344CB8AC3E}">
        <p14:creationId xmlns:p14="http://schemas.microsoft.com/office/powerpoint/2010/main" val="4881024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57</a:t>
            </a:fld>
            <a:endParaRPr lang="en-US" altLang="zh-TW" sz="1400">
              <a:solidFill>
                <a:srgbClr val="AD1F1F"/>
              </a:solidFill>
              <a:latin typeface="Times New Roman" panose="02020603050405020304" pitchFamily="18" charset="0"/>
            </a:endParaRPr>
          </a:p>
        </p:txBody>
      </p:sp>
      <p:sp>
        <p:nvSpPr>
          <p:cNvPr id="6" name="Rectangle 11"/>
          <p:cNvSpPr>
            <a:spLocks noChangeArrowheads="1"/>
          </p:cNvSpPr>
          <p:nvPr/>
        </p:nvSpPr>
        <p:spPr bwMode="auto">
          <a:xfrm>
            <a:off x="250932" y="404663"/>
            <a:ext cx="8642350" cy="6316811"/>
          </a:xfrm>
          <a:prstGeom prst="rect">
            <a:avLst/>
          </a:prstGeom>
          <a:noFill/>
          <a:ln w="9525">
            <a:noFill/>
            <a:miter lim="800000"/>
            <a:headEnd/>
            <a:tailEnd/>
          </a:ln>
          <a:effectLst/>
        </p:spPr>
        <p:txBody>
          <a:bodyPr/>
          <a:lstStyle/>
          <a:p>
            <a:pPr algn="just" eaLnBrk="1" hangingPunct="1">
              <a:spcBef>
                <a:spcPct val="20000"/>
              </a:spcBef>
              <a:buClr>
                <a:prstClr val="black"/>
              </a:buClr>
              <a:buSzPct val="75000"/>
              <a:defRPr/>
            </a:pPr>
            <a:r>
              <a:rPr lang="en-US" altLang="zh-TW" sz="2800" b="1">
                <a:solidFill>
                  <a:srgbClr val="0000FF"/>
                </a:solidFill>
                <a:latin typeface="微軟正黑體" panose="020B0604030504040204" pitchFamily="34" charset="-120"/>
                <a:ea typeface="微軟正黑體" panose="020B0604030504040204" pitchFamily="34" charset="-120"/>
              </a:rPr>
              <a:t>3.</a:t>
            </a:r>
            <a:r>
              <a:rPr lang="zh-TW" altLang="en-US" sz="2800" b="1">
                <a:solidFill>
                  <a:srgbClr val="0000FF"/>
                </a:solidFill>
                <a:latin typeface="微軟正黑體" panose="020B0604030504040204" pitchFamily="34" charset="-120"/>
                <a:ea typeface="微軟正黑體" panose="020B0604030504040204" pitchFamily="34" charset="-120"/>
              </a:rPr>
              <a:t>承辦</a:t>
            </a: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或監工</a:t>
            </a: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人員如何履約管理，避免廠商不實履約？</a:t>
            </a:r>
            <a:endParaRPr lang="en-US" altLang="zh-TW" sz="2800" b="1">
              <a:solidFill>
                <a:srgbClr val="0000FF"/>
              </a:solidFill>
              <a:latin typeface="微軟正黑體" panose="020B0604030504040204" pitchFamily="34" charset="-120"/>
              <a:ea typeface="微軟正黑體" panose="020B0604030504040204" pitchFamily="34" charset="-120"/>
            </a:endParaRPr>
          </a:p>
          <a:p>
            <a:pPr marL="358775" indent="-358775" algn="just" eaLnBrk="1" hangingPunct="1">
              <a:spcBef>
                <a:spcPts val="0"/>
              </a:spcBef>
              <a:buClr>
                <a:srgbClr val="C00000"/>
              </a:buClr>
              <a:buSzPct val="75000"/>
              <a:buFont typeface="Wingdings" panose="05000000000000000000" pitchFamily="2" charset="2"/>
              <a:buChar char="n"/>
              <a:defRPr/>
            </a:pPr>
            <a:r>
              <a:rPr lang="zh-TW" altLang="en-US" sz="2700" b="1">
                <a:solidFill>
                  <a:prstClr val="black"/>
                </a:solidFill>
                <a:latin typeface="微軟正黑體" panose="020B0604030504040204" pitchFamily="34" charset="-120"/>
                <a:ea typeface="微軟正黑體" panose="020B0604030504040204" pitchFamily="34" charset="-120"/>
              </a:rPr>
              <a:t>收到禮物時，依「廉政倫理規範」第</a:t>
            </a:r>
            <a:r>
              <a:rPr lang="en-US" altLang="zh-TW" sz="2700" b="1">
                <a:solidFill>
                  <a:prstClr val="black"/>
                </a:solidFill>
                <a:latin typeface="微軟正黑體" panose="020B0604030504040204" pitchFamily="34" charset="-120"/>
                <a:ea typeface="微軟正黑體" panose="020B0604030504040204" pitchFamily="34" charset="-120"/>
              </a:rPr>
              <a:t>5</a:t>
            </a:r>
            <a:r>
              <a:rPr lang="zh-TW" altLang="en-US" sz="2700" b="1">
                <a:solidFill>
                  <a:prstClr val="black"/>
                </a:solidFill>
                <a:latin typeface="微軟正黑體" panose="020B0604030504040204" pitchFamily="34" charset="-120"/>
                <a:ea typeface="微軟正黑體" panose="020B0604030504040204" pitchFamily="34" charset="-120"/>
              </a:rPr>
              <a:t>點第</a:t>
            </a:r>
            <a:r>
              <a:rPr lang="en-US" altLang="zh-TW" sz="2700" b="1">
                <a:solidFill>
                  <a:prstClr val="black"/>
                </a:solidFill>
                <a:latin typeface="微軟正黑體" panose="020B0604030504040204" pitchFamily="34" charset="-120"/>
                <a:ea typeface="微軟正黑體" panose="020B0604030504040204" pitchFamily="34" charset="-120"/>
              </a:rPr>
              <a:t>1</a:t>
            </a:r>
            <a:r>
              <a:rPr lang="zh-TW" altLang="en-US" sz="2700" b="1">
                <a:solidFill>
                  <a:prstClr val="black"/>
                </a:solidFill>
                <a:latin typeface="微軟正黑體" panose="020B0604030504040204" pitchFamily="34" charset="-120"/>
                <a:ea typeface="微軟正黑體" panose="020B0604030504040204" pitchFamily="34" charset="-120"/>
              </a:rPr>
              <a:t>款規定，公務員或農田水利事業人員遇有與其職務有利害關係者所為之餽贈，</a:t>
            </a:r>
            <a:r>
              <a:rPr lang="zh-TW" altLang="en-US" sz="2700" b="1" u="heavy">
                <a:solidFill>
                  <a:srgbClr val="800000"/>
                </a:solidFill>
                <a:uFill>
                  <a:solidFill>
                    <a:srgbClr val="006600"/>
                  </a:solidFill>
                </a:uFill>
                <a:latin typeface="微軟正黑體" panose="020B0604030504040204" pitchFamily="34" charset="-120"/>
                <a:ea typeface="微軟正黑體" panose="020B0604030504040204" pitchFamily="34" charset="-120"/>
              </a:rPr>
              <a:t>除</a:t>
            </a:r>
            <a:r>
              <a:rPr lang="en-US" altLang="zh-TW" sz="2700" b="1" u="heavy">
                <a:solidFill>
                  <a:srgbClr val="800000"/>
                </a:solidFill>
                <a:uFill>
                  <a:solidFill>
                    <a:srgbClr val="006600"/>
                  </a:solidFill>
                </a:uFill>
                <a:latin typeface="微軟正黑體" panose="020B0604030504040204" pitchFamily="34" charset="-120"/>
                <a:ea typeface="微軟正黑體" panose="020B0604030504040204" pitchFamily="34" charset="-120"/>
              </a:rPr>
              <a:t>『</a:t>
            </a:r>
            <a:r>
              <a:rPr lang="zh-TW" altLang="en-US" sz="2700" b="1" u="heavy">
                <a:solidFill>
                  <a:srgbClr val="800000"/>
                </a:solidFill>
                <a:uFill>
                  <a:solidFill>
                    <a:srgbClr val="006600"/>
                  </a:solidFill>
                </a:uFill>
                <a:latin typeface="微軟正黑體" panose="020B0604030504040204" pitchFamily="34" charset="-120"/>
                <a:ea typeface="微軟正黑體" panose="020B0604030504040204" pitchFamily="34" charset="-120"/>
              </a:rPr>
              <a:t>係偶發而無影響特定權利義務</a:t>
            </a:r>
            <a:r>
              <a:rPr lang="zh-TW" altLang="en-US" sz="2700" b="1">
                <a:solidFill>
                  <a:prstClr val="black"/>
                </a:solidFill>
                <a:latin typeface="微軟正黑體" panose="020B0604030504040204" pitchFamily="34" charset="-120"/>
                <a:ea typeface="微軟正黑體" panose="020B0604030504040204" pitchFamily="34" charset="-120"/>
              </a:rPr>
              <a:t>之虞，且</a:t>
            </a:r>
            <a:r>
              <a:rPr lang="en-US" altLang="zh-TW" sz="2700" b="1">
                <a:solidFill>
                  <a:prstClr val="black"/>
                </a:solidFill>
                <a:latin typeface="微軟正黑體" panose="020B0604030504040204" pitchFamily="34" charset="-120"/>
                <a:ea typeface="微軟正黑體" panose="020B0604030504040204" pitchFamily="34" charset="-120"/>
              </a:rPr>
              <a:t>(1)</a:t>
            </a:r>
            <a:r>
              <a:rPr lang="zh-TW" altLang="en-US" sz="2700" b="1" u="heavy">
                <a:solidFill>
                  <a:srgbClr val="800000"/>
                </a:solidFill>
                <a:uFill>
                  <a:solidFill>
                    <a:srgbClr val="006600"/>
                  </a:solidFill>
                </a:uFill>
                <a:latin typeface="微軟正黑體" panose="020B0604030504040204" pitchFamily="34" charset="-120"/>
                <a:ea typeface="微軟正黑體" panose="020B0604030504040204" pitchFamily="34" charset="-120"/>
              </a:rPr>
              <a:t>受贈之財物市價在五百元</a:t>
            </a:r>
            <a:r>
              <a:rPr lang="zh-TW" altLang="en-US" sz="2700" b="1">
                <a:solidFill>
                  <a:prstClr val="black"/>
                </a:solidFill>
                <a:latin typeface="微軟正黑體" panose="020B0604030504040204" pitchFamily="34" charset="-120"/>
                <a:ea typeface="微軟正黑體" panose="020B0604030504040204" pitchFamily="34" charset="-120"/>
              </a:rPr>
              <a:t>以下；</a:t>
            </a:r>
            <a:r>
              <a:rPr lang="zh-TW" altLang="en-US" sz="2700" b="1" u="heavy">
                <a:solidFill>
                  <a:srgbClr val="800000"/>
                </a:solidFill>
                <a:uFill>
                  <a:solidFill>
                    <a:srgbClr val="006600"/>
                  </a:solidFill>
                </a:uFill>
                <a:latin typeface="微軟正黑體" panose="020B0604030504040204" pitchFamily="34" charset="-120"/>
                <a:ea typeface="微軟正黑體" panose="020B0604030504040204" pitchFamily="34" charset="-120"/>
              </a:rPr>
              <a:t>或對本機關</a:t>
            </a:r>
            <a:r>
              <a:rPr lang="zh-TW" altLang="en-US" sz="2700" b="1">
                <a:solidFill>
                  <a:prstClr val="black"/>
                </a:solidFill>
                <a:latin typeface="微軟正黑體" panose="020B0604030504040204" pitchFamily="34" charset="-120"/>
                <a:ea typeface="微軟正黑體" panose="020B0604030504040204" pitchFamily="34" charset="-120"/>
              </a:rPr>
              <a:t>（構）</a:t>
            </a:r>
            <a:r>
              <a:rPr lang="zh-TW" altLang="en-US" sz="2700" b="1" u="heavy">
                <a:solidFill>
                  <a:srgbClr val="800000"/>
                </a:solidFill>
                <a:uFill>
                  <a:solidFill>
                    <a:srgbClr val="006600"/>
                  </a:solidFill>
                </a:uFill>
                <a:latin typeface="微軟正黑體" panose="020B0604030504040204" pitchFamily="34" charset="-120"/>
                <a:ea typeface="微軟正黑體" panose="020B0604030504040204" pitchFamily="34" charset="-120"/>
              </a:rPr>
              <a:t>內多數人為餽贈</a:t>
            </a:r>
            <a:r>
              <a:rPr lang="zh-TW" altLang="en-US" sz="2700" b="1">
                <a:solidFill>
                  <a:prstClr val="black"/>
                </a:solidFill>
                <a:latin typeface="微軟正黑體" panose="020B0604030504040204" pitchFamily="34" charset="-120"/>
                <a:ea typeface="微軟正黑體" panose="020B0604030504040204" pitchFamily="34" charset="-120"/>
              </a:rPr>
              <a:t>，</a:t>
            </a:r>
            <a:r>
              <a:rPr lang="zh-TW" altLang="en-US" sz="2700" b="1" u="heavy">
                <a:solidFill>
                  <a:srgbClr val="800000"/>
                </a:solidFill>
                <a:uFill>
                  <a:solidFill>
                    <a:srgbClr val="006600"/>
                  </a:solidFill>
                </a:uFill>
                <a:latin typeface="微軟正黑體" panose="020B0604030504040204" pitchFamily="34" charset="-120"/>
                <a:ea typeface="微軟正黑體" panose="020B0604030504040204" pitchFamily="34" charset="-120"/>
              </a:rPr>
              <a:t>其市價總額在一千元以下</a:t>
            </a:r>
            <a:r>
              <a:rPr lang="en-US" altLang="zh-TW" sz="2700" b="1">
                <a:solidFill>
                  <a:prstClr val="black"/>
                </a:solidFill>
                <a:latin typeface="微軟正黑體" panose="020B0604030504040204" pitchFamily="34" charset="-120"/>
                <a:ea typeface="微軟正黑體" panose="020B0604030504040204" pitchFamily="34" charset="-120"/>
              </a:rPr>
              <a:t>(2)</a:t>
            </a:r>
            <a:r>
              <a:rPr lang="zh-TW" altLang="en-US" sz="2700" b="1">
                <a:solidFill>
                  <a:prstClr val="black"/>
                </a:solidFill>
                <a:latin typeface="微軟正黑體" panose="020B0604030504040204" pitchFamily="34" charset="-120"/>
                <a:ea typeface="微軟正黑體" panose="020B0604030504040204" pitchFamily="34" charset="-120"/>
              </a:rPr>
              <a:t>因訂婚、結婚、生育、喬遷、就職、陞遷異動、退休、辭職、離職及本人、配偶或直系親屬之傷病、死亡受贈之財物，</a:t>
            </a:r>
            <a:r>
              <a:rPr lang="zh-TW" altLang="en-US" sz="2700" b="1" u="heavy">
                <a:solidFill>
                  <a:srgbClr val="800000"/>
                </a:solidFill>
                <a:uFill>
                  <a:solidFill>
                    <a:srgbClr val="006600"/>
                  </a:solidFill>
                </a:uFill>
                <a:latin typeface="微軟正黑體" panose="020B0604030504040204" pitchFamily="34" charset="-120"/>
                <a:ea typeface="微軟正黑體" panose="020B0604030504040204" pitchFamily="34" charset="-120"/>
              </a:rPr>
              <a:t>其市價不超過正常社交禮俗標準</a:t>
            </a:r>
            <a:r>
              <a:rPr lang="en-US" altLang="zh-TW" sz="2700" b="1" u="heavy">
                <a:solidFill>
                  <a:srgbClr val="800000"/>
                </a:solidFill>
                <a:uFill>
                  <a:solidFill>
                    <a:srgbClr val="006600"/>
                  </a:solidFill>
                </a:uFill>
                <a:latin typeface="微軟正黑體" panose="020B0604030504040204" pitchFamily="34" charset="-120"/>
                <a:ea typeface="微軟正黑體" panose="020B0604030504040204" pitchFamily="34" charset="-120"/>
              </a:rPr>
              <a:t>』</a:t>
            </a:r>
            <a:r>
              <a:rPr lang="zh-TW" altLang="en-US" sz="2700" b="1">
                <a:solidFill>
                  <a:prstClr val="black"/>
                </a:solidFill>
                <a:latin typeface="微軟正黑體" panose="020B0604030504040204" pitchFamily="34" charset="-120"/>
                <a:ea typeface="微軟正黑體" panose="020B0604030504040204" pitchFamily="34" charset="-120"/>
              </a:rPr>
              <a:t>，應予拒絕或退還，並簽報其長官及知會政風單位；無法退還時，應於受贈之日起三日內，交政風單位處理，同時填報廉政倫理事件登錄表以保障自己避免誤會。</a:t>
            </a:r>
            <a:endParaRPr lang="en-US" altLang="zh-TW" sz="2700" b="1">
              <a:solidFill>
                <a:prstClr val="black"/>
              </a:solidFill>
              <a:latin typeface="微軟正黑體" panose="020B0604030504040204" pitchFamily="34" charset="-120"/>
              <a:ea typeface="微軟正黑體" panose="020B0604030504040204" pitchFamily="34" charset="-120"/>
            </a:endParaRPr>
          </a:p>
          <a:p>
            <a:pPr marL="358775" indent="-358775" algn="just" eaLnBrk="1" hangingPunct="1">
              <a:spcBef>
                <a:spcPts val="0"/>
              </a:spcBef>
              <a:buClr>
                <a:srgbClr val="C00000"/>
              </a:buClr>
              <a:buSzPct val="75000"/>
              <a:buFont typeface="Wingdings" panose="05000000000000000000" pitchFamily="2" charset="2"/>
              <a:buChar char="n"/>
              <a:defRPr/>
            </a:pPr>
            <a:r>
              <a:rPr lang="zh-TW" altLang="en-US" sz="2700" b="1">
                <a:solidFill>
                  <a:prstClr val="black"/>
                </a:solidFill>
                <a:latin typeface="微軟正黑體" panose="020B0604030504040204" pitchFamily="34" charset="-120"/>
                <a:ea typeface="微軟正黑體" panose="020B0604030504040204" pitchFamily="34" charset="-120"/>
              </a:rPr>
              <a:t>如收到現金、禮券等具經濟交易價值物品，應立即拍照及通報主管與本署政風室，並保留前述贈物原狀轉交政風室續處。</a:t>
            </a:r>
          </a:p>
        </p:txBody>
      </p:sp>
    </p:spTree>
    <p:extLst>
      <p:ext uri="{BB962C8B-B14F-4D97-AF65-F5344CB8AC3E}">
        <p14:creationId xmlns:p14="http://schemas.microsoft.com/office/powerpoint/2010/main" val="20854378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58</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79034" y="96826"/>
            <a:ext cx="2680798"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機關如何預防</a:t>
            </a:r>
          </a:p>
        </p:txBody>
      </p:sp>
      <p:sp>
        <p:nvSpPr>
          <p:cNvPr id="7" name="Rectangle 9"/>
          <p:cNvSpPr>
            <a:spLocks noChangeArrowheads="1"/>
          </p:cNvSpPr>
          <p:nvPr/>
        </p:nvSpPr>
        <p:spPr bwMode="auto">
          <a:xfrm>
            <a:off x="390952" y="1119510"/>
            <a:ext cx="8600648" cy="397031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契約應明確要求廠商應檢附具有日期時間之照片辦理驗收。</a:t>
            </a:r>
          </a:p>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FF"/>
                </a:solidFill>
                <a:latin typeface="微軟正黑體" panose="020B0604030504040204" pitchFamily="34" charset="-120"/>
                <a:ea typeface="微軟正黑體" panose="020B0604030504040204" pitchFamily="34" charset="-120"/>
              </a:rPr>
              <a:t>固定地標拍法</a:t>
            </a:r>
            <a:r>
              <a:rPr kumimoji="0" lang="zh-TW" altLang="en-US" sz="2800" b="1">
                <a:solidFill>
                  <a:srgbClr val="000066"/>
                </a:solidFill>
                <a:latin typeface="微軟正黑體" panose="020B0604030504040204" pitchFamily="34" charset="-120"/>
                <a:ea typeface="微軟正黑體" panose="020B0604030504040204" pitchFamily="34" charset="-120"/>
              </a:rPr>
              <a:t>：清理前後必須包含固定地標，確保是在同一個地方拍攝。</a:t>
            </a:r>
          </a:p>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FF"/>
                </a:solidFill>
                <a:latin typeface="微軟正黑體" panose="020B0604030504040204" pitchFamily="34" charset="-120"/>
                <a:ea typeface="微軟正黑體" panose="020B0604030504040204" pitchFamily="34" charset="-120"/>
              </a:rPr>
              <a:t>建立雙人驗收或交叉驗收</a:t>
            </a:r>
            <a:r>
              <a:rPr kumimoji="0" lang="zh-TW" altLang="en-US" sz="2800" b="1">
                <a:solidFill>
                  <a:srgbClr val="000066"/>
                </a:solidFill>
                <a:latin typeface="微軟正黑體" panose="020B0604030504040204" pitchFamily="34" charset="-120"/>
                <a:ea typeface="微軟正黑體" panose="020B0604030504040204" pitchFamily="34" charset="-120"/>
              </a:rPr>
              <a:t>：面對高風險採購案件，現場查驗不應只有一人負責，可透過不同單位同仁進行不定期、不定點抽查。</a:t>
            </a:r>
          </a:p>
          <a:p>
            <a:pPr marL="457200" indent="-457200" algn="just">
              <a:spcBef>
                <a:spcPts val="0"/>
              </a:spcBef>
              <a:buClr>
                <a:srgbClr val="C00000"/>
              </a:buClr>
              <a:buSzPct val="85000"/>
              <a:buFont typeface="Wingdings" panose="05000000000000000000" pitchFamily="2" charset="2"/>
              <a:buChar char="n"/>
            </a:pPr>
            <a:r>
              <a:rPr kumimoji="0" lang="zh-TW" altLang="en-US" sz="2800" b="1">
                <a:solidFill>
                  <a:srgbClr val="000066"/>
                </a:solidFill>
                <a:latin typeface="微軟正黑體" panose="020B0604030504040204" pitchFamily="34" charset="-120"/>
                <a:ea typeface="微軟正黑體" panose="020B0604030504040204" pitchFamily="34" charset="-120"/>
              </a:rPr>
              <a:t>研議科技輔助軟體，可規劃設計即時定位、拍照、上傳軟體，協助機關確實履約。</a:t>
            </a:r>
            <a:endParaRPr kumimoji="0" lang="en-US" altLang="zh-TW" sz="2800" b="1" dirty="0">
              <a:solidFill>
                <a:srgbClr val="00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022797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59</a:t>
            </a:fld>
            <a:endParaRPr lang="en-US" altLang="zh-TW" sz="1400">
              <a:solidFill>
                <a:srgbClr val="AD1F1F"/>
              </a:solidFill>
              <a:latin typeface="Times New Roman" panose="02020603050405020304" pitchFamily="18" charset="0"/>
            </a:endParaRPr>
          </a:p>
        </p:txBody>
      </p:sp>
      <p:sp>
        <p:nvSpPr>
          <p:cNvPr id="6" name="Rectangle 9"/>
          <p:cNvSpPr>
            <a:spLocks noChangeArrowheads="1"/>
          </p:cNvSpPr>
          <p:nvPr/>
        </p:nvSpPr>
        <p:spPr bwMode="auto">
          <a:xfrm>
            <a:off x="539552" y="1124744"/>
            <a:ext cx="6696744" cy="4278094"/>
          </a:xfrm>
          <a:prstGeom prst="rect">
            <a:avLst/>
          </a:prstGeom>
          <a:noFill/>
          <a:ln w="9525">
            <a:noFill/>
            <a:miter lim="800000"/>
            <a:headEnd/>
            <a:tailEnd/>
          </a:ln>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spcBef>
                <a:spcPts val="0"/>
              </a:spcBef>
              <a:buClr>
                <a:srgbClr val="C00000"/>
              </a:buClr>
              <a:buSzPct val="85000"/>
              <a:buFont typeface="Wingdings" panose="05000000000000000000" pitchFamily="2" charset="2"/>
              <a:buChar char="n"/>
            </a:pPr>
            <a:r>
              <a:rPr kumimoji="0" lang="zh-TW" altLang="en-US" sz="2800" b="1">
                <a:solidFill>
                  <a:prstClr val="black"/>
                </a:solidFill>
                <a:latin typeface="微軟正黑體" panose="020B0604030504040204" pitchFamily="34" charset="-120"/>
                <a:ea typeface="微軟正黑體" panose="020B0604030504040204" pitchFamily="34" charset="-120"/>
              </a:rPr>
              <a:t>機關同仁</a:t>
            </a:r>
            <a:endParaRPr kumimoji="0" lang="en-US" altLang="zh-TW" sz="2800" b="1">
              <a:solidFill>
                <a:prstClr val="black"/>
              </a:solidFill>
              <a:latin typeface="微軟正黑體" panose="020B0604030504040204" pitchFamily="34" charset="-120"/>
              <a:ea typeface="微軟正黑體" panose="020B0604030504040204" pitchFamily="34" charset="-120"/>
            </a:endParaRP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刑法第</a:t>
            </a:r>
            <a:r>
              <a:rPr kumimoji="0" lang="en-US" altLang="zh-TW" sz="2800" b="1">
                <a:solidFill>
                  <a:srgbClr val="006600"/>
                </a:solidFill>
                <a:latin typeface="微軟正黑體" panose="020B0604030504040204" pitchFamily="34" charset="-120"/>
                <a:ea typeface="微軟正黑體" panose="020B0604030504040204" pitchFamily="34" charset="-120"/>
              </a:rPr>
              <a:t>213</a:t>
            </a:r>
            <a:r>
              <a:rPr kumimoji="0" lang="zh-TW" altLang="en-US" sz="2800" b="1">
                <a:solidFill>
                  <a:srgbClr val="006600"/>
                </a:solidFill>
                <a:latin typeface="微軟正黑體" panose="020B0604030504040204" pitchFamily="34" charset="-120"/>
                <a:ea typeface="微軟正黑體" panose="020B0604030504040204" pitchFamily="34" charset="-120"/>
              </a:rPr>
              <a:t>條、第</a:t>
            </a:r>
            <a:r>
              <a:rPr kumimoji="0" lang="en-US" altLang="zh-TW" sz="2800" b="1">
                <a:solidFill>
                  <a:srgbClr val="006600"/>
                </a:solidFill>
                <a:latin typeface="微軟正黑體" panose="020B0604030504040204" pitchFamily="34" charset="-120"/>
                <a:ea typeface="微軟正黑體" panose="020B0604030504040204" pitchFamily="34" charset="-120"/>
              </a:rPr>
              <a:t>216</a:t>
            </a:r>
            <a:r>
              <a:rPr kumimoji="0" lang="zh-TW" altLang="en-US" sz="2800" b="1">
                <a:solidFill>
                  <a:srgbClr val="006600"/>
                </a:solidFill>
                <a:latin typeface="微軟正黑體" panose="020B0604030504040204" pitchFamily="34" charset="-120"/>
                <a:ea typeface="微軟正黑體" panose="020B0604030504040204" pitchFamily="34" charset="-120"/>
              </a:rPr>
              <a:t>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貪污治罪條例第４條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政府採購法第</a:t>
            </a:r>
            <a:r>
              <a:rPr kumimoji="0" lang="en-US" altLang="zh-TW" sz="2800" b="1">
                <a:solidFill>
                  <a:srgbClr val="006600"/>
                </a:solidFill>
                <a:latin typeface="微軟正黑體" panose="020B0604030504040204" pitchFamily="34" charset="-120"/>
                <a:ea typeface="微軟正黑體" panose="020B0604030504040204" pitchFamily="34" charset="-120"/>
              </a:rPr>
              <a:t>101</a:t>
            </a:r>
            <a:r>
              <a:rPr kumimoji="0" lang="zh-TW" altLang="en-US" sz="2800" b="1">
                <a:solidFill>
                  <a:srgbClr val="006600"/>
                </a:solidFill>
                <a:latin typeface="微軟正黑體" panose="020B0604030504040204" pitchFamily="34" charset="-120"/>
                <a:ea typeface="微軟正黑體" panose="020B0604030504040204" pitchFamily="34" charset="-120"/>
              </a:rPr>
              <a:t>條、第</a:t>
            </a:r>
            <a:r>
              <a:rPr kumimoji="0" lang="en-US" altLang="zh-TW" sz="2800" b="1">
                <a:solidFill>
                  <a:srgbClr val="006600"/>
                </a:solidFill>
                <a:latin typeface="微軟正黑體" panose="020B0604030504040204" pitchFamily="34" charset="-120"/>
                <a:ea typeface="微軟正黑體" panose="020B0604030504040204" pitchFamily="34" charset="-120"/>
              </a:rPr>
              <a:t>103</a:t>
            </a:r>
            <a:r>
              <a:rPr kumimoji="0" lang="zh-TW" altLang="en-US" sz="2800" b="1">
                <a:solidFill>
                  <a:srgbClr val="006600"/>
                </a:solidFill>
                <a:latin typeface="微軟正黑體" panose="020B0604030504040204" pitchFamily="34" charset="-120"/>
                <a:ea typeface="微軟正黑體" panose="020B0604030504040204" pitchFamily="34" charset="-120"/>
              </a:rPr>
              <a:t>條</a:t>
            </a:r>
            <a:endParaRPr kumimoji="0" lang="en-US" altLang="zh-TW" sz="2800" b="1">
              <a:solidFill>
                <a:srgbClr val="006600"/>
              </a:solidFill>
              <a:latin typeface="微軟正黑體" panose="020B0604030504040204" pitchFamily="34" charset="-120"/>
              <a:ea typeface="微軟正黑體" panose="020B0604030504040204" pitchFamily="34" charset="-120"/>
            </a:endParaRPr>
          </a:p>
          <a:p>
            <a:pPr marL="457200" indent="-457200" algn="just">
              <a:spcBef>
                <a:spcPts val="2400"/>
              </a:spcBef>
              <a:buClr>
                <a:srgbClr val="C00000"/>
              </a:buClr>
              <a:buSzPct val="85000"/>
              <a:buFont typeface="Wingdings" panose="05000000000000000000" pitchFamily="2" charset="2"/>
              <a:buChar char="n"/>
            </a:pPr>
            <a:r>
              <a:rPr kumimoji="0" lang="zh-TW" altLang="en-US" sz="2800" b="1">
                <a:solidFill>
                  <a:prstClr val="black"/>
                </a:solidFill>
                <a:latin typeface="微軟正黑體" panose="020B0604030504040204" pitchFamily="34" charset="-120"/>
                <a:ea typeface="微軟正黑體" panose="020B0604030504040204" pitchFamily="34" charset="-120"/>
              </a:rPr>
              <a:t>廠商人員</a:t>
            </a:r>
            <a:endParaRPr kumimoji="0" lang="en-US" altLang="zh-TW" sz="2800" b="1">
              <a:solidFill>
                <a:prstClr val="black"/>
              </a:solidFill>
              <a:latin typeface="微軟正黑體" panose="020B0604030504040204" pitchFamily="34" charset="-120"/>
              <a:ea typeface="微軟正黑體" panose="020B0604030504040204" pitchFamily="34" charset="-120"/>
            </a:endParaRP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刑法第</a:t>
            </a:r>
            <a:r>
              <a:rPr kumimoji="0" lang="en-US" altLang="zh-TW" sz="2800" b="1">
                <a:solidFill>
                  <a:srgbClr val="006600"/>
                </a:solidFill>
                <a:latin typeface="微軟正黑體" panose="020B0604030504040204" pitchFamily="34" charset="-120"/>
                <a:ea typeface="微軟正黑體" panose="020B0604030504040204" pitchFamily="34" charset="-120"/>
              </a:rPr>
              <a:t>210</a:t>
            </a:r>
            <a:r>
              <a:rPr kumimoji="0" lang="zh-TW" altLang="en-US" sz="2800" b="1">
                <a:solidFill>
                  <a:srgbClr val="006600"/>
                </a:solidFill>
                <a:latin typeface="微軟正黑體" panose="020B0604030504040204" pitchFamily="34" charset="-120"/>
                <a:ea typeface="微軟正黑體" panose="020B0604030504040204" pitchFamily="34" charset="-120"/>
              </a:rPr>
              <a:t>條、第</a:t>
            </a:r>
            <a:r>
              <a:rPr kumimoji="0" lang="en-US" altLang="zh-TW" sz="2800" b="1">
                <a:solidFill>
                  <a:srgbClr val="006600"/>
                </a:solidFill>
                <a:latin typeface="微軟正黑體" panose="020B0604030504040204" pitchFamily="34" charset="-120"/>
                <a:ea typeface="微軟正黑體" panose="020B0604030504040204" pitchFamily="34" charset="-120"/>
              </a:rPr>
              <a:t>216</a:t>
            </a:r>
            <a:r>
              <a:rPr kumimoji="0" lang="zh-TW" altLang="en-US" sz="2800" b="1">
                <a:solidFill>
                  <a:srgbClr val="006600"/>
                </a:solidFill>
                <a:latin typeface="微軟正黑體" panose="020B0604030504040204" pitchFamily="34" charset="-120"/>
                <a:ea typeface="微軟正黑體" panose="020B0604030504040204" pitchFamily="34" charset="-120"/>
              </a:rPr>
              <a:t>條、第</a:t>
            </a:r>
            <a:r>
              <a:rPr kumimoji="0" lang="en-US" altLang="zh-TW" sz="2800" b="1">
                <a:solidFill>
                  <a:srgbClr val="006600"/>
                </a:solidFill>
                <a:latin typeface="微軟正黑體" panose="020B0604030504040204" pitchFamily="34" charset="-120"/>
                <a:ea typeface="微軟正黑體" panose="020B0604030504040204" pitchFamily="34" charset="-120"/>
              </a:rPr>
              <a:t>339</a:t>
            </a:r>
            <a:r>
              <a:rPr kumimoji="0" lang="zh-TW" altLang="en-US" sz="2800" b="1">
                <a:solidFill>
                  <a:srgbClr val="006600"/>
                </a:solidFill>
                <a:latin typeface="微軟正黑體" panose="020B0604030504040204" pitchFamily="34" charset="-120"/>
                <a:ea typeface="微軟正黑體" panose="020B0604030504040204" pitchFamily="34" charset="-120"/>
              </a:rPr>
              <a:t>條</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貪污治罪條例第</a:t>
            </a:r>
            <a:r>
              <a:rPr kumimoji="0" lang="en-US" altLang="zh-TW" sz="2800" b="1">
                <a:solidFill>
                  <a:srgbClr val="006600"/>
                </a:solidFill>
                <a:latin typeface="微軟正黑體" panose="020B0604030504040204" pitchFamily="34" charset="-120"/>
                <a:ea typeface="微軟正黑體" panose="020B0604030504040204" pitchFamily="34" charset="-120"/>
              </a:rPr>
              <a:t>11</a:t>
            </a:r>
            <a:r>
              <a:rPr kumimoji="0" lang="zh-TW" altLang="en-US" sz="2800" b="1">
                <a:solidFill>
                  <a:srgbClr val="006600"/>
                </a:solidFill>
                <a:latin typeface="微軟正黑體" panose="020B0604030504040204" pitchFamily="34" charset="-120"/>
                <a:ea typeface="微軟正黑體" panose="020B0604030504040204" pitchFamily="34" charset="-120"/>
              </a:rPr>
              <a:t>條</a:t>
            </a:r>
            <a:r>
              <a:rPr kumimoji="0" lang="en-US" altLang="zh-TW" sz="2800" b="1">
                <a:solidFill>
                  <a:srgbClr val="006600"/>
                </a:solidFill>
                <a:latin typeface="微軟正黑體" panose="020B0604030504040204" pitchFamily="34" charset="-120"/>
                <a:ea typeface="微軟正黑體" panose="020B0604030504040204" pitchFamily="34" charset="-120"/>
              </a:rPr>
              <a:t>(</a:t>
            </a:r>
            <a:r>
              <a:rPr kumimoji="0" lang="zh-TW" altLang="en-US" sz="2800" b="1">
                <a:solidFill>
                  <a:srgbClr val="C00000"/>
                </a:solidFill>
                <a:latin typeface="微軟正黑體" panose="020B0604030504040204" pitchFamily="34" charset="-120"/>
                <a:ea typeface="微軟正黑體" panose="020B0604030504040204" pitchFamily="34" charset="-120"/>
              </a:rPr>
              <a:t>行賄罪</a:t>
            </a:r>
            <a:r>
              <a:rPr kumimoji="0" lang="en-US" altLang="zh-TW" sz="2800" b="1">
                <a:solidFill>
                  <a:srgbClr val="006600"/>
                </a:solidFill>
                <a:latin typeface="微軟正黑體" panose="020B0604030504040204" pitchFamily="34" charset="-120"/>
                <a:ea typeface="微軟正黑體" panose="020B0604030504040204" pitchFamily="34" charset="-120"/>
              </a:rPr>
              <a:t>)</a:t>
            </a:r>
          </a:p>
          <a:p>
            <a:pPr marL="444500" indent="-271463" algn="just">
              <a:spcBef>
                <a:spcPts val="0"/>
              </a:spcBef>
              <a:buClr>
                <a:srgbClr val="0000FF"/>
              </a:buClr>
              <a:buSzPct val="70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參考</a:t>
            </a:r>
            <a:r>
              <a:rPr kumimoji="0" lang="en-US" altLang="zh-TW" sz="2800" b="1">
                <a:solidFill>
                  <a:srgbClr val="006600"/>
                </a:solidFill>
                <a:latin typeface="微軟正黑體" panose="020B0604030504040204" pitchFamily="34" charset="-120"/>
                <a:ea typeface="微軟正黑體" panose="020B0604030504040204" pitchFamily="34" charset="-120"/>
              </a:rPr>
              <a:t>112</a:t>
            </a:r>
            <a:r>
              <a:rPr kumimoji="0" lang="zh-TW" altLang="en-US" sz="2800" b="1">
                <a:solidFill>
                  <a:srgbClr val="006600"/>
                </a:solidFill>
                <a:latin typeface="微軟正黑體" panose="020B0604030504040204" pitchFamily="34" charset="-120"/>
                <a:ea typeface="微軟正黑體" panose="020B0604030504040204" pitchFamily="34" charset="-120"/>
              </a:rPr>
              <a:t>年度訴字第</a:t>
            </a:r>
            <a:r>
              <a:rPr kumimoji="0" lang="en-US" altLang="zh-TW" sz="2800" b="1">
                <a:solidFill>
                  <a:srgbClr val="006600"/>
                </a:solidFill>
                <a:latin typeface="微軟正黑體" panose="020B0604030504040204" pitchFamily="34" charset="-120"/>
                <a:ea typeface="微軟正黑體" panose="020B0604030504040204" pitchFamily="34" charset="-120"/>
              </a:rPr>
              <a:t>1520</a:t>
            </a:r>
            <a:r>
              <a:rPr kumimoji="0" lang="zh-TW" altLang="en-US" sz="2800" b="1">
                <a:solidFill>
                  <a:srgbClr val="006600"/>
                </a:solidFill>
                <a:latin typeface="微軟正黑體" panose="020B0604030504040204" pitchFamily="34" charset="-120"/>
                <a:ea typeface="微軟正黑體" panose="020B0604030504040204" pitchFamily="34" charset="-120"/>
              </a:rPr>
              <a:t>號判決</a:t>
            </a:r>
            <a:endParaRPr kumimoji="0" lang="en-US" altLang="zh-TW" sz="2800" b="1">
              <a:solidFill>
                <a:srgbClr val="006600"/>
              </a:solidFill>
              <a:latin typeface="微軟正黑體" panose="020B0604030504040204" pitchFamily="34" charset="-120"/>
              <a:ea typeface="微軟正黑體" panose="020B0604030504040204" pitchFamily="34" charset="-120"/>
            </a:endParaRPr>
          </a:p>
          <a:p>
            <a:pPr marL="444500" indent="-271463" algn="just">
              <a:spcBef>
                <a:spcPts val="0"/>
              </a:spcBef>
              <a:buClr>
                <a:srgbClr val="0000FF"/>
              </a:buClr>
              <a:buSzPct val="70000"/>
              <a:buFont typeface="Wingdings" panose="05000000000000000000" pitchFamily="2" charset="2"/>
              <a:buChar char="p"/>
            </a:pPr>
            <a:endParaRPr kumimoji="0" lang="zh-TW" altLang="en-US" sz="2800" b="1">
              <a:solidFill>
                <a:srgbClr val="006600"/>
              </a:solidFill>
              <a:latin typeface="微軟正黑體" panose="020B0604030504040204" pitchFamily="34" charset="-120"/>
              <a:ea typeface="微軟正黑體" panose="020B0604030504040204" pitchFamily="34" charset="-120"/>
            </a:endParaRPr>
          </a:p>
        </p:txBody>
      </p:sp>
      <p:sp>
        <p:nvSpPr>
          <p:cNvPr id="8" name="書卷 (水平) 7"/>
          <p:cNvSpPr/>
          <p:nvPr/>
        </p:nvSpPr>
        <p:spPr>
          <a:xfrm>
            <a:off x="5436096" y="74890"/>
            <a:ext cx="3012238" cy="936179"/>
          </a:xfrm>
          <a:prstGeom prst="horizontalScroll">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相關法令</a:t>
            </a:r>
          </a:p>
        </p:txBody>
      </p:sp>
    </p:spTree>
    <p:extLst>
      <p:ext uri="{BB962C8B-B14F-4D97-AF65-F5344CB8AC3E}">
        <p14:creationId xmlns:p14="http://schemas.microsoft.com/office/powerpoint/2010/main" val="1632014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6</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251520" y="116632"/>
            <a:ext cx="5184576" cy="936179"/>
          </a:xfrm>
          <a:prstGeom prst="horizontalScroll">
            <a:avLst/>
          </a:prstGeom>
          <a:blipFill>
            <a:blip r:embed="rId2"/>
            <a:tile tx="0" ty="0" sx="100000" sy="100000" flip="none" algn="tl"/>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C00000"/>
                </a:solidFill>
                <a:latin typeface="微軟正黑體" panose="020B0604030504040204" pitchFamily="34" charset="-120"/>
              </a:rPr>
              <a:t>案例</a:t>
            </a:r>
            <a:r>
              <a:rPr lang="en-US" altLang="zh-TW" sz="3000" b="1">
                <a:solidFill>
                  <a:srgbClr val="C00000"/>
                </a:solidFill>
                <a:latin typeface="微軟正黑體" panose="020B0604030504040204" pitchFamily="34" charset="-120"/>
              </a:rPr>
              <a:t>1</a:t>
            </a:r>
            <a:r>
              <a:rPr lang="zh-TW" altLang="en-US" sz="3000" b="1">
                <a:solidFill>
                  <a:srgbClr val="0000FF"/>
                </a:solidFill>
                <a:latin typeface="微軟正黑體" panose="020B0604030504040204" pitchFamily="34" charset="-120"/>
              </a:rPr>
              <a:t>：吃個飯會有事嗎？</a:t>
            </a:r>
          </a:p>
        </p:txBody>
      </p:sp>
      <p:sp>
        <p:nvSpPr>
          <p:cNvPr id="6" name="Rectangle 9"/>
          <p:cNvSpPr>
            <a:spLocks noChangeArrowheads="1"/>
          </p:cNvSpPr>
          <p:nvPr/>
        </p:nvSpPr>
        <p:spPr bwMode="auto">
          <a:xfrm>
            <a:off x="395536" y="1052736"/>
            <a:ext cx="8064896" cy="576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lnSpc>
                <a:spcPts val="3400"/>
              </a:lnSpc>
              <a:buClr>
                <a:srgbClr val="C00000"/>
              </a:buClr>
              <a:buSzPct val="85000"/>
              <a:buFont typeface="Wingdings" panose="05000000000000000000" pitchFamily="2" charset="2"/>
              <a:buChar char="n"/>
            </a:pPr>
            <a:r>
              <a:rPr kumimoji="0" lang="en-US" altLang="zh-TW"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A</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為甲機關工程科科長</a:t>
            </a:r>
            <a:r>
              <a:rPr kumimoji="0" lang="zh-TW" altLang="en-US" sz="2800" b="1">
                <a:solidFill>
                  <a:srgbClr val="000099"/>
                </a:solidFill>
                <a:latin typeface="微軟正黑體" panose="020B0604030504040204" pitchFamily="34" charset="-120"/>
                <a:ea typeface="微軟正黑體" panose="020B0604030504040204" pitchFamily="34" charset="-120"/>
              </a:rPr>
              <a:t>，主要業務包含綜理甲機關工程科採購業務，如工程採購案件之會辦、擔任工程驗收之主驗人員等，</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對承攬甲機關工程科採購案件之廠商有職務上之影響力</a:t>
            </a:r>
            <a:r>
              <a:rPr kumimoji="0" lang="zh-TW" altLang="en-US" sz="2800" b="1">
                <a:solidFill>
                  <a:srgbClr val="000099"/>
                </a:solidFill>
                <a:latin typeface="微軟正黑體" panose="020B0604030504040204" pitchFamily="34" charset="-120"/>
                <a:ea typeface="微軟正黑體" panose="020B0604030504040204" pitchFamily="34" charset="-120"/>
              </a:rPr>
              <a:t>。</a:t>
            </a:r>
          </a:p>
          <a:p>
            <a:pPr marL="457200" indent="-457200" algn="just">
              <a:lnSpc>
                <a:spcPts val="3400"/>
              </a:lnSpc>
              <a:buClr>
                <a:srgbClr val="C00000"/>
              </a:buClr>
              <a:buSzPct val="85000"/>
              <a:buFont typeface="Wingdings" panose="05000000000000000000" pitchFamily="2" charset="2"/>
              <a:buChar char="n"/>
            </a:pPr>
            <a:r>
              <a:rPr kumimoji="0" lang="en-US" altLang="zh-TW"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A</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與乙公司業務</a:t>
            </a:r>
            <a:r>
              <a:rPr kumimoji="0" lang="en-US" altLang="zh-TW"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B</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為大學同學</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en-US" altLang="zh-TW"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B</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為承攬甲機關工程案件</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邀請</a:t>
            </a:r>
            <a:r>
              <a:rPr kumimoji="0" lang="en-US" altLang="zh-TW"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A</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外出用餐敘舊</a:t>
            </a:r>
            <a:r>
              <a:rPr kumimoji="0" lang="zh-TW" altLang="en-US" sz="2800" b="1">
                <a:solidFill>
                  <a:srgbClr val="000099"/>
                </a:solidFill>
                <a:latin typeface="微軟正黑體" panose="020B0604030504040204" pitchFamily="34" charset="-120"/>
                <a:ea typeface="微軟正黑體" panose="020B0604030504040204" pitchFamily="34" charset="-120"/>
              </a:rPr>
              <a:t>，並趁機請</a:t>
            </a:r>
            <a:r>
              <a:rPr kumimoji="0" lang="en-US" altLang="zh-TW" sz="2800" b="1">
                <a:solidFill>
                  <a:srgbClr val="000099"/>
                </a:solidFill>
                <a:latin typeface="微軟正黑體" panose="020B0604030504040204" pitchFamily="34" charset="-120"/>
                <a:ea typeface="微軟正黑體" panose="020B0604030504040204" pitchFamily="34" charset="-120"/>
              </a:rPr>
              <a:t>A</a:t>
            </a:r>
            <a:r>
              <a:rPr kumimoji="0" lang="zh-TW" altLang="en-US" sz="2800" b="1">
                <a:solidFill>
                  <a:srgbClr val="000099"/>
                </a:solidFill>
                <a:latin typeface="微軟正黑體" panose="020B0604030504040204" pitchFamily="34" charset="-120"/>
                <a:ea typeface="微軟正黑體" panose="020B0604030504040204" pitchFamily="34" charset="-120"/>
              </a:rPr>
              <a:t>透漏接下來該科欲辦理之工程採購案件內容，</a:t>
            </a:r>
            <a:r>
              <a:rPr kumimoji="0" lang="en-US" altLang="zh-TW"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A</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當下沒有正面回應</a:t>
            </a:r>
            <a:r>
              <a:rPr kumimoji="0" lang="zh-TW" altLang="en-US" sz="2800" b="1">
                <a:solidFill>
                  <a:srgbClr val="000099"/>
                </a:solidFill>
                <a:latin typeface="微軟正黑體" panose="020B0604030504040204" pitchFamily="34" charset="-120"/>
                <a:ea typeface="微軟正黑體" panose="020B0604030504040204" pitchFamily="34" charset="-120"/>
              </a:rPr>
              <a:t>。嗣後</a:t>
            </a:r>
            <a:r>
              <a:rPr kumimoji="0" lang="en-US" altLang="zh-TW"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B</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以通訊軟體傳訊息跟</a:t>
            </a:r>
            <a:r>
              <a:rPr kumimoji="0" lang="en-US" altLang="zh-TW"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A</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表示如果乙公司順利得標</a:t>
            </a:r>
            <a:r>
              <a:rPr kumimoji="0" lang="zh-TW" altLang="en-US" sz="2800" b="1">
                <a:solidFill>
                  <a:srgbClr val="000099"/>
                </a:solidFill>
                <a:latin typeface="微軟正黑體" panose="020B0604030504040204" pitchFamily="34" charset="-120"/>
                <a:ea typeface="微軟正黑體" panose="020B0604030504040204" pitchFamily="34" charset="-120"/>
              </a:rPr>
              <a:t>，</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將給予</a:t>
            </a:r>
            <a:r>
              <a:rPr kumimoji="0" lang="en-US" altLang="zh-TW"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A50</a:t>
            </a:r>
            <a:r>
              <a:rPr kumimoji="0"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萬元報酬</a:t>
            </a:r>
            <a:r>
              <a:rPr kumimoji="0" lang="zh-TW" altLang="en-US" sz="2800" b="1">
                <a:solidFill>
                  <a:srgbClr val="000099"/>
                </a:solidFill>
                <a:latin typeface="微軟正黑體" panose="020B0604030504040204" pitchFamily="34" charset="-120"/>
                <a:ea typeface="微軟正黑體" panose="020B0604030504040204" pitchFamily="34" charset="-120"/>
              </a:rPr>
              <a:t>。</a:t>
            </a:r>
          </a:p>
          <a:p>
            <a:pPr marL="457200" indent="-457200" algn="just">
              <a:lnSpc>
                <a:spcPts val="3400"/>
              </a:lnSpc>
              <a:buClr>
                <a:srgbClr val="C00000"/>
              </a:buClr>
              <a:buSzPct val="85000"/>
              <a:buFont typeface="Wingdings" panose="05000000000000000000" pitchFamily="2" charset="2"/>
              <a:buChar char="n"/>
            </a:pPr>
            <a:r>
              <a:rPr kumimoji="0" lang="en-US" altLang="zh-TW" sz="2800" b="1" u="heavy">
                <a:solidFill>
                  <a:srgbClr val="006600"/>
                </a:solidFill>
                <a:uFill>
                  <a:solidFill>
                    <a:srgbClr val="FF0000"/>
                  </a:solidFill>
                </a:uFill>
                <a:latin typeface="微軟正黑體" panose="020B0604030504040204" pitchFamily="34" charset="-120"/>
                <a:ea typeface="微軟正黑體" panose="020B0604030504040204" pitchFamily="34" charset="-120"/>
              </a:rPr>
              <a:t>A</a:t>
            </a:r>
            <a:r>
              <a:rPr kumimoji="0" lang="zh-TW" altLang="en-US" sz="2800" b="1" u="heavy">
                <a:solidFill>
                  <a:srgbClr val="006600"/>
                </a:solidFill>
                <a:uFill>
                  <a:solidFill>
                    <a:srgbClr val="FF0000"/>
                  </a:solidFill>
                </a:uFill>
                <a:latin typeface="微軟正黑體" panose="020B0604030504040204" pitchFamily="34" charset="-120"/>
                <a:ea typeface="微軟正黑體" panose="020B0604030504040204" pitchFamily="34" charset="-120"/>
              </a:rPr>
              <a:t>事後告知</a:t>
            </a:r>
            <a:r>
              <a:rPr kumimoji="0" lang="en-US" altLang="zh-TW" sz="2800" b="1" u="heavy">
                <a:solidFill>
                  <a:srgbClr val="006600"/>
                </a:solidFill>
                <a:uFill>
                  <a:solidFill>
                    <a:srgbClr val="FF0000"/>
                  </a:solidFill>
                </a:uFill>
                <a:latin typeface="微軟正黑體" panose="020B0604030504040204" pitchFamily="34" charset="-120"/>
                <a:ea typeface="微軟正黑體" panose="020B0604030504040204" pitchFamily="34" charset="-120"/>
              </a:rPr>
              <a:t>B</a:t>
            </a:r>
            <a:r>
              <a:rPr kumimoji="0" lang="zh-TW" altLang="en-US" sz="2800" b="1" u="heavy">
                <a:solidFill>
                  <a:srgbClr val="006600"/>
                </a:solidFill>
                <a:uFill>
                  <a:solidFill>
                    <a:srgbClr val="FF0000"/>
                  </a:solidFill>
                </a:uFill>
                <a:latin typeface="微軟正黑體" panose="020B0604030504040204" pitchFamily="34" charset="-120"/>
                <a:ea typeface="微軟正黑體" panose="020B0604030504040204" pitchFamily="34" charset="-120"/>
              </a:rPr>
              <a:t>後續採購案件內容、預算金額及預計建議之底價</a:t>
            </a:r>
            <a:r>
              <a:rPr kumimoji="0" lang="zh-TW" altLang="en-US" sz="2800" b="1">
                <a:solidFill>
                  <a:srgbClr val="000099"/>
                </a:solidFill>
                <a:latin typeface="微軟正黑體" panose="020B0604030504040204" pitchFamily="34" charset="-120"/>
                <a:ea typeface="微軟正黑體" panose="020B0604030504040204" pitchFamily="34" charset="-120"/>
              </a:rPr>
              <a:t>，意圖使</a:t>
            </a:r>
            <a:r>
              <a:rPr kumimoji="0" lang="en-US" altLang="zh-TW" sz="2800" b="1">
                <a:solidFill>
                  <a:srgbClr val="000099"/>
                </a:solidFill>
                <a:latin typeface="微軟正黑體" panose="020B0604030504040204" pitchFamily="34" charset="-120"/>
                <a:ea typeface="微軟正黑體" panose="020B0604030504040204" pitchFamily="34" charset="-120"/>
              </a:rPr>
              <a:t>B</a:t>
            </a:r>
            <a:r>
              <a:rPr kumimoji="0" lang="zh-TW" altLang="en-US" sz="2800" b="1">
                <a:solidFill>
                  <a:srgbClr val="000099"/>
                </a:solidFill>
                <a:latin typeface="微軟正黑體" panose="020B0604030504040204" pitchFamily="34" charset="-120"/>
                <a:ea typeface="微軟正黑體" panose="020B0604030504040204" pitchFamily="34" charset="-120"/>
              </a:rPr>
              <a:t>的公司得標。開標後乙公司順利得標，</a:t>
            </a:r>
            <a:r>
              <a:rPr kumimoji="0" lang="en-US" altLang="zh-TW" sz="2800" b="1">
                <a:solidFill>
                  <a:srgbClr val="000099"/>
                </a:solidFill>
                <a:latin typeface="微軟正黑體" panose="020B0604030504040204" pitchFamily="34" charset="-120"/>
                <a:ea typeface="微軟正黑體" panose="020B0604030504040204" pitchFamily="34" charset="-120"/>
              </a:rPr>
              <a:t>A</a:t>
            </a:r>
            <a:r>
              <a:rPr kumimoji="0" lang="zh-TW" altLang="en-US" sz="2800" b="1">
                <a:solidFill>
                  <a:srgbClr val="000099"/>
                </a:solidFill>
                <a:latin typeface="微軟正黑體" panose="020B0604030504040204" pitchFamily="34" charset="-120"/>
                <a:ea typeface="微軟正黑體" panose="020B0604030504040204" pitchFamily="34" charset="-120"/>
              </a:rPr>
              <a:t>也取得</a:t>
            </a:r>
            <a:r>
              <a:rPr kumimoji="0" lang="en-US" altLang="zh-TW" sz="2800" b="1">
                <a:solidFill>
                  <a:srgbClr val="000099"/>
                </a:solidFill>
                <a:latin typeface="微軟正黑體" panose="020B0604030504040204" pitchFamily="34" charset="-120"/>
                <a:ea typeface="微軟正黑體" panose="020B0604030504040204" pitchFamily="34" charset="-120"/>
              </a:rPr>
              <a:t>50</a:t>
            </a:r>
            <a:r>
              <a:rPr kumimoji="0" lang="zh-TW" altLang="en-US" sz="2800" b="1">
                <a:solidFill>
                  <a:srgbClr val="000099"/>
                </a:solidFill>
                <a:latin typeface="微軟正黑體" panose="020B0604030504040204" pitchFamily="34" charset="-120"/>
                <a:ea typeface="微軟正黑體" panose="020B0604030504040204" pitchFamily="34" charset="-120"/>
              </a:rPr>
              <a:t>萬報酬。</a:t>
            </a:r>
            <a:endParaRPr kumimoji="0" lang="en-US" altLang="zh-TW" sz="2800"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021981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18818" name="Text Box 2"/>
          <p:cNvSpPr txBox="1">
            <a:spLocks noChangeArrowheads="1"/>
          </p:cNvSpPr>
          <p:nvPr/>
        </p:nvSpPr>
        <p:spPr bwMode="auto">
          <a:xfrm>
            <a:off x="1182688" y="1195388"/>
            <a:ext cx="6347731"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eaLnBrk="1" hangingPunct="1">
              <a:spcBef>
                <a:spcPct val="50000"/>
              </a:spcBef>
              <a:buClrTx/>
              <a:buSzTx/>
              <a:buFontTx/>
              <a:buNone/>
            </a:pPr>
            <a:r>
              <a:rPr lang="zh-TW" altLang="en-US" sz="6000" b="1">
                <a:solidFill>
                  <a:srgbClr val="0E024A"/>
                </a:solidFill>
                <a:latin typeface="+mj-ea"/>
                <a:ea typeface="+mj-ea"/>
              </a:rPr>
              <a:t>簡　報　結　束</a:t>
            </a:r>
          </a:p>
          <a:p>
            <a:pPr algn="ctr" eaLnBrk="1" hangingPunct="1">
              <a:spcBef>
                <a:spcPct val="50000"/>
              </a:spcBef>
              <a:buClrTx/>
              <a:buSzTx/>
              <a:buFontTx/>
              <a:buNone/>
            </a:pPr>
            <a:r>
              <a:rPr lang="zh-TW" altLang="en-US" sz="6000" b="1">
                <a:solidFill>
                  <a:srgbClr val="0E024A"/>
                </a:solidFill>
                <a:latin typeface="+mj-ea"/>
                <a:ea typeface="+mj-ea"/>
              </a:rPr>
              <a:t>敬　請　賜　教</a:t>
            </a:r>
          </a:p>
        </p:txBody>
      </p:sp>
      <p:sp>
        <p:nvSpPr>
          <p:cNvPr id="371715" name="Text Box 3"/>
          <p:cNvSpPr txBox="1">
            <a:spLocks noChangeArrowheads="1"/>
          </p:cNvSpPr>
          <p:nvPr/>
        </p:nvSpPr>
        <p:spPr bwMode="auto">
          <a:xfrm>
            <a:off x="1475656" y="4221088"/>
            <a:ext cx="6913190" cy="1200329"/>
          </a:xfrm>
          <a:prstGeom prst="rect">
            <a:avLst/>
          </a:prstGeom>
          <a:noFill/>
          <a:ln w="9525">
            <a:noFill/>
            <a:miter lim="800000"/>
            <a:headEnd/>
            <a:tailEnd/>
          </a:ln>
          <a:effectLst/>
        </p:spPr>
        <p:txBody>
          <a:bodyPr wrap="square">
            <a:spAutoFit/>
          </a:bodyPr>
          <a:lstStyle/>
          <a:p>
            <a:pPr eaLnBrk="1" hangingPunct="1">
              <a:defRPr/>
            </a:pPr>
            <a:r>
              <a:rPr lang="en-US" altLang="zh-TW" sz="3600" b="1">
                <a:solidFill>
                  <a:srgbClr val="006600"/>
                </a:solidFill>
                <a:latin typeface="+mj-ea"/>
                <a:ea typeface="+mj-ea"/>
              </a:rPr>
              <a:t>e-mail</a:t>
            </a:r>
            <a:r>
              <a:rPr lang="zh-TW" altLang="en-US" sz="3600" b="1" dirty="0">
                <a:solidFill>
                  <a:srgbClr val="006600"/>
                </a:solidFill>
                <a:latin typeface="+mj-ea"/>
                <a:ea typeface="+mj-ea"/>
              </a:rPr>
              <a:t>：</a:t>
            </a:r>
            <a:r>
              <a:rPr lang="en-US" altLang="zh-TW" sz="3600" b="1" dirty="0">
                <a:solidFill>
                  <a:srgbClr val="006600"/>
                </a:solidFill>
                <a:latin typeface="+mj-ea"/>
                <a:ea typeface="+mj-ea"/>
              </a:rPr>
              <a:t>luckychuan99@gmail.com</a:t>
            </a:r>
          </a:p>
        </p:txBody>
      </p:sp>
    </p:spTree>
    <p:extLst>
      <p:ext uri="{BB962C8B-B14F-4D97-AF65-F5344CB8AC3E}">
        <p14:creationId xmlns:p14="http://schemas.microsoft.com/office/powerpoint/2010/main" val="26407847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B761E0F-2F05-4FFC-A632-2E4F8017B0C8}"/>
              </a:ext>
            </a:extLst>
          </p:cNvPr>
          <p:cNvSpPr>
            <a:spLocks noGrp="1"/>
          </p:cNvSpPr>
          <p:nvPr>
            <p:ph type="title"/>
          </p:nvPr>
        </p:nvSpPr>
        <p:spPr>
          <a:xfrm>
            <a:off x="179512" y="0"/>
            <a:ext cx="8995658" cy="1565919"/>
          </a:xfrm>
        </p:spPr>
        <p:txBody>
          <a:bodyPr>
            <a:noAutofit/>
          </a:bodyPr>
          <a:lstStyle/>
          <a:p>
            <a:r>
              <a:rPr lang="zh-TW" altLang="en-US" sz="5700" b="1" dirty="0">
                <a:solidFill>
                  <a:srgbClr val="002060"/>
                </a:solidFill>
              </a:rPr>
              <a:t>公益揭弊者保護法宣導影片</a:t>
            </a:r>
          </a:p>
        </p:txBody>
      </p:sp>
      <p:pic>
        <p:nvPicPr>
          <p:cNvPr id="6" name="內容版面配置區 5">
            <a:hlinkClick r:id="rId2"/>
            <a:extLst>
              <a:ext uri="{FF2B5EF4-FFF2-40B4-BE49-F238E27FC236}">
                <a16:creationId xmlns:a16="http://schemas.microsoft.com/office/drawing/2014/main" id="{C8DCB5D2-BB7C-4FF5-91C9-611B55299BFC}"/>
              </a:ext>
            </a:extLst>
          </p:cNvPr>
          <p:cNvPicPr>
            <a:picLocks noGrp="1" noChangeAspect="1"/>
          </p:cNvPicPr>
          <p:nvPr>
            <p:ph idx="1"/>
          </p:nvPr>
        </p:nvPicPr>
        <p:blipFill>
          <a:blip r:embed="rId3"/>
          <a:stretch>
            <a:fillRect/>
          </a:stretch>
        </p:blipFill>
        <p:spPr>
          <a:xfrm>
            <a:off x="179512" y="1565920"/>
            <a:ext cx="8808913" cy="4917033"/>
          </a:xfrm>
        </p:spPr>
      </p:pic>
      <p:sp>
        <p:nvSpPr>
          <p:cNvPr id="4" name="投影片編號版面配置區 3">
            <a:extLst>
              <a:ext uri="{FF2B5EF4-FFF2-40B4-BE49-F238E27FC236}">
                <a16:creationId xmlns:a16="http://schemas.microsoft.com/office/drawing/2014/main" id="{344D9BBF-003D-4F5A-8658-CD372EC8B628}"/>
              </a:ext>
            </a:extLst>
          </p:cNvPr>
          <p:cNvSpPr>
            <a:spLocks noGrp="1"/>
          </p:cNvSpPr>
          <p:nvPr>
            <p:ph type="sldNum" sz="quarter" idx="12"/>
          </p:nvPr>
        </p:nvSpPr>
        <p:spPr/>
        <p:txBody>
          <a:bodyPr/>
          <a:lstStyle/>
          <a:p>
            <a:pPr>
              <a:defRPr/>
            </a:pPr>
            <a:fld id="{F717FA57-0162-4A29-B17D-7BBFB0EE2C6B}" type="slidenum">
              <a:rPr lang="en-US" altLang="zh-TW" smtClean="0">
                <a:solidFill>
                  <a:srgbClr val="AD1F1F"/>
                </a:solidFill>
              </a:rPr>
              <a:pPr>
                <a:defRPr/>
              </a:pPr>
              <a:t>61</a:t>
            </a:fld>
            <a:endParaRPr lang="en-US" altLang="zh-TW">
              <a:solidFill>
                <a:srgbClr val="AD1F1F"/>
              </a:solidFill>
            </a:endParaRPr>
          </a:p>
        </p:txBody>
      </p:sp>
    </p:spTree>
    <p:extLst>
      <p:ext uri="{BB962C8B-B14F-4D97-AF65-F5344CB8AC3E}">
        <p14:creationId xmlns:p14="http://schemas.microsoft.com/office/powerpoint/2010/main" val="38615605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865A1D4-130C-4E28-B596-D7DCE7A3B78C}"/>
              </a:ext>
            </a:extLst>
          </p:cNvPr>
          <p:cNvSpPr>
            <a:spLocks noGrp="1"/>
          </p:cNvSpPr>
          <p:nvPr>
            <p:ph type="title"/>
          </p:nvPr>
        </p:nvSpPr>
        <p:spPr>
          <a:xfrm>
            <a:off x="266670" y="297888"/>
            <a:ext cx="8686800" cy="838200"/>
          </a:xfrm>
        </p:spPr>
        <p:txBody>
          <a:bodyPr>
            <a:noAutofit/>
          </a:bodyPr>
          <a:lstStyle/>
          <a:p>
            <a:pPr algn="ctr"/>
            <a:r>
              <a:rPr lang="zh-TW" altLang="en-US" sz="6000" b="1" dirty="0">
                <a:solidFill>
                  <a:srgbClr val="002060"/>
                </a:solidFill>
              </a:rPr>
              <a:t>反詐騙宣導影片</a:t>
            </a:r>
          </a:p>
        </p:txBody>
      </p:sp>
      <p:sp>
        <p:nvSpPr>
          <p:cNvPr id="4" name="投影片編號版面配置區 3">
            <a:extLst>
              <a:ext uri="{FF2B5EF4-FFF2-40B4-BE49-F238E27FC236}">
                <a16:creationId xmlns:a16="http://schemas.microsoft.com/office/drawing/2014/main" id="{4BC11D74-F1EC-44D4-9C6F-DC13D10B784C}"/>
              </a:ext>
            </a:extLst>
          </p:cNvPr>
          <p:cNvSpPr>
            <a:spLocks noGrp="1"/>
          </p:cNvSpPr>
          <p:nvPr>
            <p:ph type="sldNum" sz="quarter" idx="12"/>
          </p:nvPr>
        </p:nvSpPr>
        <p:spPr/>
        <p:txBody>
          <a:bodyPr/>
          <a:lstStyle/>
          <a:p>
            <a:pPr>
              <a:defRPr/>
            </a:pPr>
            <a:fld id="{F717FA57-0162-4A29-B17D-7BBFB0EE2C6B}" type="slidenum">
              <a:rPr lang="en-US" altLang="zh-TW" smtClean="0">
                <a:solidFill>
                  <a:srgbClr val="AD1F1F"/>
                </a:solidFill>
              </a:rPr>
              <a:pPr>
                <a:defRPr/>
              </a:pPr>
              <a:t>62</a:t>
            </a:fld>
            <a:endParaRPr lang="en-US" altLang="zh-TW">
              <a:solidFill>
                <a:srgbClr val="AD1F1F"/>
              </a:solidFill>
            </a:endParaRPr>
          </a:p>
        </p:txBody>
      </p:sp>
      <p:sp>
        <p:nvSpPr>
          <p:cNvPr id="6" name="文字方塊 5">
            <a:extLst>
              <a:ext uri="{FF2B5EF4-FFF2-40B4-BE49-F238E27FC236}">
                <a16:creationId xmlns:a16="http://schemas.microsoft.com/office/drawing/2014/main" id="{5230AE3F-1604-44A6-8A7F-B97DF373D137}"/>
              </a:ext>
            </a:extLst>
          </p:cNvPr>
          <p:cNvSpPr txBox="1"/>
          <p:nvPr/>
        </p:nvSpPr>
        <p:spPr>
          <a:xfrm>
            <a:off x="228600" y="1409295"/>
            <a:ext cx="8686800" cy="1477328"/>
          </a:xfrm>
          <a:prstGeom prst="rect">
            <a:avLst/>
          </a:prstGeom>
          <a:noFill/>
        </p:spPr>
        <p:txBody>
          <a:bodyPr wrap="square">
            <a:spAutoFit/>
          </a:bodyPr>
          <a:lstStyle/>
          <a:p>
            <a:pPr algn="ctr"/>
            <a:r>
              <a:rPr lang="zh-TW" altLang="en-US" sz="4500" b="1" i="0" dirty="0">
                <a:solidFill>
                  <a:srgbClr val="FF0000"/>
                </a:solidFill>
                <a:effectLst/>
                <a:latin typeface="+mj-ea"/>
                <a:ea typeface="+mj-ea"/>
              </a:rPr>
              <a:t>廢柴與防詐小天使的任務</a:t>
            </a:r>
            <a:endParaRPr lang="en-US" altLang="zh-TW" sz="4500" b="1" i="0" dirty="0">
              <a:solidFill>
                <a:srgbClr val="FF0000"/>
              </a:solidFill>
              <a:effectLst/>
              <a:latin typeface="+mj-ea"/>
              <a:ea typeface="+mj-ea"/>
            </a:endParaRPr>
          </a:p>
          <a:p>
            <a:pPr algn="ctr"/>
            <a:r>
              <a:rPr lang="en-US" altLang="zh-TW" sz="4500" b="1" i="0" dirty="0">
                <a:solidFill>
                  <a:srgbClr val="FF0000"/>
                </a:solidFill>
                <a:effectLst/>
                <a:latin typeface="+mj-ea"/>
                <a:ea typeface="+mj-ea"/>
              </a:rPr>
              <a:t>—</a:t>
            </a:r>
            <a:r>
              <a:rPr lang="zh-TW" altLang="en-US" sz="4500" b="1" i="0" dirty="0">
                <a:solidFill>
                  <a:srgbClr val="FF0000"/>
                </a:solidFill>
                <a:effectLst/>
                <a:latin typeface="+mj-ea"/>
                <a:ea typeface="+mj-ea"/>
              </a:rPr>
              <a:t>破解投資詐騙</a:t>
            </a:r>
            <a:endParaRPr lang="en-US" altLang="zh-TW" sz="4500" b="1" i="0" u="sng" strike="noStrike" dirty="0">
              <a:solidFill>
                <a:srgbClr val="FF0000"/>
              </a:solidFill>
              <a:effectLst/>
              <a:latin typeface="+mj-ea"/>
              <a:ea typeface="+mj-ea"/>
              <a:hlinkClick r:id="rId2">
                <a:extLst>
                  <a:ext uri="{A12FA001-AC4F-418D-AE19-62706E023703}">
                    <ahyp:hlinkClr xmlns:ahyp="http://schemas.microsoft.com/office/drawing/2018/hyperlinkcolor" val="tx"/>
                  </a:ext>
                </a:extLst>
              </a:hlinkClick>
            </a:endParaRPr>
          </a:p>
        </p:txBody>
      </p:sp>
      <p:pic>
        <p:nvPicPr>
          <p:cNvPr id="11" name="內容版面配置區 10">
            <a:hlinkClick r:id="rId3"/>
            <a:extLst>
              <a:ext uri="{FF2B5EF4-FFF2-40B4-BE49-F238E27FC236}">
                <a16:creationId xmlns:a16="http://schemas.microsoft.com/office/drawing/2014/main" id="{2BD091BD-5C08-4784-8306-7C301239645F}"/>
              </a:ext>
            </a:extLst>
          </p:cNvPr>
          <p:cNvPicPr>
            <a:picLocks noGrp="1" noChangeAspect="1"/>
          </p:cNvPicPr>
          <p:nvPr>
            <p:ph idx="1"/>
          </p:nvPr>
        </p:nvPicPr>
        <p:blipFill>
          <a:blip r:embed="rId4"/>
          <a:stretch>
            <a:fillRect/>
          </a:stretch>
        </p:blipFill>
        <p:spPr>
          <a:xfrm>
            <a:off x="176337" y="2886623"/>
            <a:ext cx="8812088" cy="3673489"/>
          </a:xfrm>
        </p:spPr>
      </p:pic>
    </p:spTree>
    <p:extLst>
      <p:ext uri="{BB962C8B-B14F-4D97-AF65-F5344CB8AC3E}">
        <p14:creationId xmlns:p14="http://schemas.microsoft.com/office/powerpoint/2010/main" val="579927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7</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379034" y="96826"/>
            <a:ext cx="3832926" cy="936179"/>
          </a:xfrm>
          <a:prstGeom prst="horizont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a:solidFill>
                  <a:srgbClr val="006600"/>
                </a:solidFill>
                <a:latin typeface="微軟正黑體" panose="020B0604030504040204" pitchFamily="34" charset="-120"/>
              </a:rPr>
              <a:t>相關法律規定解析</a:t>
            </a:r>
          </a:p>
        </p:txBody>
      </p:sp>
      <p:sp>
        <p:nvSpPr>
          <p:cNvPr id="6" name="Rectangle 9"/>
          <p:cNvSpPr>
            <a:spLocks noChangeArrowheads="1"/>
          </p:cNvSpPr>
          <p:nvPr/>
        </p:nvSpPr>
        <p:spPr bwMode="auto">
          <a:xfrm>
            <a:off x="395536" y="1216685"/>
            <a:ext cx="8064896" cy="358046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lnSpc>
                <a:spcPts val="3400"/>
              </a:lnSpc>
              <a:buClr>
                <a:srgbClr val="0000FF"/>
              </a:buClr>
              <a:buSzPct val="85000"/>
              <a:buFont typeface="Wingdings" panose="05000000000000000000" pitchFamily="2" charset="2"/>
              <a:buChar char="p"/>
            </a:pPr>
            <a:r>
              <a:rPr kumimoji="0" lang="zh-TW" altLang="en-US" sz="2800" b="1">
                <a:solidFill>
                  <a:srgbClr val="006600"/>
                </a:solidFill>
                <a:latin typeface="微軟正黑體" panose="020B0604030504040204" pitchFamily="34" charset="-120"/>
                <a:ea typeface="微軟正黑體" panose="020B0604030504040204" pitchFamily="34" charset="-120"/>
              </a:rPr>
              <a:t>按</a:t>
            </a:r>
            <a:r>
              <a:rPr kumimoji="0" lang="zh-TW" altLang="en-US" sz="2800" b="1" u="dbl">
                <a:solidFill>
                  <a:srgbClr val="006600"/>
                </a:solidFill>
                <a:uFill>
                  <a:solidFill>
                    <a:srgbClr val="000066"/>
                  </a:solidFill>
                </a:uFill>
                <a:latin typeface="微軟正黑體" panose="020B0604030504040204" pitchFamily="34" charset="-120"/>
                <a:ea typeface="微軟正黑體" panose="020B0604030504040204" pitchFamily="34" charset="-120"/>
              </a:rPr>
              <a:t>「公務員廉政倫理規範」及「農田水利事業人員廉政倫理規範」</a:t>
            </a:r>
            <a:r>
              <a:rPr kumimoji="0" lang="en-US" altLang="zh-TW" sz="2800" b="1">
                <a:solidFill>
                  <a:srgbClr val="006600"/>
                </a:solidFill>
                <a:latin typeface="微軟正黑體" panose="020B0604030504040204" pitchFamily="34" charset="-120"/>
                <a:ea typeface="微軟正黑體" panose="020B0604030504040204" pitchFamily="34" charset="-120"/>
              </a:rPr>
              <a:t>(</a:t>
            </a:r>
            <a:r>
              <a:rPr kumimoji="0" lang="zh-TW" altLang="en-US" sz="2800" b="1">
                <a:solidFill>
                  <a:srgbClr val="006600"/>
                </a:solidFill>
                <a:latin typeface="微軟正黑體" panose="020B0604030504040204" pitchFamily="34" charset="-120"/>
                <a:ea typeface="微軟正黑體" panose="020B0604030504040204" pitchFamily="34" charset="-120"/>
              </a:rPr>
              <a:t>以下通稱「廉政倫理規範」</a:t>
            </a:r>
            <a:r>
              <a:rPr kumimoji="0" lang="en-US" altLang="zh-TW" sz="2800" b="1">
                <a:solidFill>
                  <a:srgbClr val="006600"/>
                </a:solidFill>
                <a:latin typeface="微軟正黑體" panose="020B0604030504040204" pitchFamily="34" charset="-120"/>
                <a:ea typeface="微軟正黑體" panose="020B0604030504040204" pitchFamily="34" charset="-120"/>
              </a:rPr>
              <a:t>)</a:t>
            </a:r>
            <a:r>
              <a:rPr kumimoji="0" lang="zh-TW" altLang="en-US" sz="2800" b="1" u="dbl">
                <a:solidFill>
                  <a:srgbClr val="006600"/>
                </a:solidFill>
                <a:uFill>
                  <a:solidFill>
                    <a:srgbClr val="000066"/>
                  </a:solidFill>
                </a:uFill>
                <a:latin typeface="微軟正黑體" panose="020B0604030504040204" pitchFamily="34" charset="-120"/>
                <a:ea typeface="微軟正黑體" panose="020B0604030504040204" pitchFamily="34" charset="-120"/>
              </a:rPr>
              <a:t>第</a:t>
            </a:r>
            <a:r>
              <a:rPr kumimoji="0" lang="en-US" altLang="zh-TW" sz="2800" b="1" u="dbl">
                <a:solidFill>
                  <a:srgbClr val="006600"/>
                </a:solidFill>
                <a:uFill>
                  <a:solidFill>
                    <a:srgbClr val="000066"/>
                  </a:solidFill>
                </a:uFill>
                <a:latin typeface="微軟正黑體" panose="020B0604030504040204" pitchFamily="34" charset="-120"/>
                <a:ea typeface="微軟正黑體" panose="020B0604030504040204" pitchFamily="34" charset="-120"/>
              </a:rPr>
              <a:t>7</a:t>
            </a:r>
            <a:r>
              <a:rPr kumimoji="0" lang="zh-TW" altLang="en-US" sz="2800" b="1" u="dbl">
                <a:solidFill>
                  <a:srgbClr val="006600"/>
                </a:solidFill>
                <a:uFill>
                  <a:solidFill>
                    <a:srgbClr val="000066"/>
                  </a:solidFill>
                </a:uFill>
                <a:latin typeface="微軟正黑體" panose="020B0604030504040204" pitchFamily="34" charset="-120"/>
                <a:ea typeface="微軟正黑體" panose="020B0604030504040204" pitchFamily="34" charset="-120"/>
              </a:rPr>
              <a:t>點規定</a:t>
            </a:r>
            <a:r>
              <a:rPr kumimoji="0" lang="zh-TW" altLang="en-US" sz="2800" b="1">
                <a:solidFill>
                  <a:srgbClr val="006600"/>
                </a:solidFill>
                <a:latin typeface="微軟正黑體" panose="020B0604030504040204" pitchFamily="34" charset="-120"/>
                <a:ea typeface="微軟正黑體" panose="020B0604030504040204" pitchFamily="34" charset="-120"/>
              </a:rPr>
              <a:t>，</a:t>
            </a:r>
            <a:r>
              <a:rPr kumimoji="0" lang="zh-TW" altLang="en-US" sz="2800" b="1" u="dbl">
                <a:solidFill>
                  <a:srgbClr val="006600"/>
                </a:solidFill>
                <a:uFill>
                  <a:solidFill>
                    <a:srgbClr val="000066"/>
                  </a:solidFill>
                </a:uFill>
                <a:latin typeface="微軟正黑體" panose="020B0604030504040204" pitchFamily="34" charset="-120"/>
                <a:ea typeface="微軟正黑體" panose="020B0604030504040204" pitchFamily="34" charset="-120"/>
              </a:rPr>
              <a:t>公務員或農田水利事業人員不得參加</a:t>
            </a:r>
            <a:r>
              <a:rPr kumimoji="0" lang="zh-TW" altLang="en-US" sz="2800" b="1" u="dbl">
                <a:solidFill>
                  <a:srgbClr val="0000FF"/>
                </a:solidFill>
                <a:uFill>
                  <a:solidFill>
                    <a:srgbClr val="000066"/>
                  </a:solidFill>
                </a:uFill>
                <a:latin typeface="微軟正黑體" panose="020B0604030504040204" pitchFamily="34" charset="-120"/>
                <a:ea typeface="微軟正黑體" panose="020B0604030504040204" pitchFamily="34" charset="-120"/>
              </a:rPr>
              <a:t>與其職務有利害關係者</a:t>
            </a:r>
            <a:r>
              <a:rPr kumimoji="0" lang="zh-TW" altLang="en-US" sz="2800" b="1" u="dbl">
                <a:solidFill>
                  <a:srgbClr val="006600"/>
                </a:solidFill>
                <a:uFill>
                  <a:solidFill>
                    <a:srgbClr val="000066"/>
                  </a:solidFill>
                </a:uFill>
                <a:latin typeface="微軟正黑體" panose="020B0604030504040204" pitchFamily="34" charset="-120"/>
                <a:ea typeface="微軟正黑體" panose="020B0604030504040204" pitchFamily="34" charset="-120"/>
              </a:rPr>
              <a:t>之飲宴應酬</a:t>
            </a:r>
            <a:r>
              <a:rPr kumimoji="0" lang="zh-TW" altLang="en-US" sz="2800" b="1">
                <a:solidFill>
                  <a:srgbClr val="006600"/>
                </a:solidFill>
                <a:latin typeface="微軟正黑體" panose="020B0604030504040204" pitchFamily="34" charset="-120"/>
                <a:ea typeface="微軟正黑體" panose="020B0604030504040204" pitchFamily="34" charset="-120"/>
              </a:rPr>
              <a:t>。次按「</a:t>
            </a:r>
            <a:r>
              <a:rPr kumimoji="0" lang="zh-TW" altLang="en-US" sz="2800" b="1" u="dbl">
                <a:solidFill>
                  <a:srgbClr val="000066"/>
                </a:solidFill>
                <a:uFill>
                  <a:solidFill>
                    <a:srgbClr val="C00000"/>
                  </a:solidFill>
                </a:uFill>
                <a:latin typeface="微軟正黑體" panose="020B0604030504040204" pitchFamily="34" charset="-120"/>
                <a:ea typeface="微軟正黑體" panose="020B0604030504040204" pitchFamily="34" charset="-120"/>
              </a:rPr>
              <a:t>採購人員倫理準則</a:t>
            </a:r>
            <a:r>
              <a:rPr kumimoji="0" lang="zh-TW" altLang="en-US" sz="2800" b="1">
                <a:solidFill>
                  <a:srgbClr val="006600"/>
                </a:solidFill>
                <a:latin typeface="微軟正黑體" panose="020B0604030504040204" pitchFamily="34" charset="-120"/>
                <a:ea typeface="微軟正黑體" panose="020B0604030504040204" pitchFamily="34" charset="-120"/>
              </a:rPr>
              <a:t>」</a:t>
            </a:r>
            <a:r>
              <a:rPr kumimoji="0" lang="zh-TW" altLang="en-US" sz="2800" b="1" u="dbl">
                <a:solidFill>
                  <a:srgbClr val="000066"/>
                </a:solidFill>
                <a:uFill>
                  <a:solidFill>
                    <a:srgbClr val="C00000"/>
                  </a:solidFill>
                </a:uFill>
                <a:latin typeface="微軟正黑體" panose="020B0604030504040204" pitchFamily="34" charset="-120"/>
                <a:ea typeface="微軟正黑體" panose="020B0604030504040204" pitchFamily="34" charset="-120"/>
              </a:rPr>
              <a:t>第</a:t>
            </a:r>
            <a:r>
              <a:rPr kumimoji="0" lang="en-US" altLang="zh-TW" sz="2800" b="1" u="dbl">
                <a:solidFill>
                  <a:srgbClr val="000066"/>
                </a:solidFill>
                <a:uFill>
                  <a:solidFill>
                    <a:srgbClr val="C00000"/>
                  </a:solidFill>
                </a:uFill>
                <a:latin typeface="微軟正黑體" panose="020B0604030504040204" pitchFamily="34" charset="-120"/>
                <a:ea typeface="微軟正黑體" panose="020B0604030504040204" pitchFamily="34" charset="-120"/>
              </a:rPr>
              <a:t>7</a:t>
            </a:r>
            <a:r>
              <a:rPr kumimoji="0" lang="zh-TW" altLang="en-US" sz="2800" b="1" u="dbl">
                <a:solidFill>
                  <a:srgbClr val="000066"/>
                </a:solidFill>
                <a:uFill>
                  <a:solidFill>
                    <a:srgbClr val="C00000"/>
                  </a:solidFill>
                </a:uFill>
                <a:latin typeface="微軟正黑體" panose="020B0604030504040204" pitchFamily="34" charset="-120"/>
                <a:ea typeface="微軟正黑體" panose="020B0604030504040204" pitchFamily="34" charset="-120"/>
              </a:rPr>
              <a:t>條第</a:t>
            </a:r>
            <a:r>
              <a:rPr kumimoji="0" lang="en-US" altLang="zh-TW" sz="2800" b="1" u="dbl">
                <a:solidFill>
                  <a:srgbClr val="000066"/>
                </a:solidFill>
                <a:uFill>
                  <a:solidFill>
                    <a:srgbClr val="C00000"/>
                  </a:solidFill>
                </a:uFill>
                <a:latin typeface="微軟正黑體" panose="020B0604030504040204" pitchFamily="34" charset="-120"/>
                <a:ea typeface="微軟正黑體" panose="020B0604030504040204" pitchFamily="34" charset="-120"/>
              </a:rPr>
              <a:t>2</a:t>
            </a:r>
            <a:r>
              <a:rPr kumimoji="0" lang="zh-TW" altLang="en-US" sz="2800" b="1" u="dbl">
                <a:solidFill>
                  <a:srgbClr val="000066"/>
                </a:solidFill>
                <a:uFill>
                  <a:solidFill>
                    <a:srgbClr val="C00000"/>
                  </a:solidFill>
                </a:uFill>
                <a:latin typeface="微軟正黑體" panose="020B0604030504040204" pitchFamily="34" charset="-120"/>
                <a:ea typeface="微軟正黑體" panose="020B0604030504040204" pitchFamily="34" charset="-120"/>
              </a:rPr>
              <a:t>款規定</a:t>
            </a:r>
            <a:r>
              <a:rPr kumimoji="0" lang="zh-TW" altLang="en-US" sz="2800" b="1">
                <a:solidFill>
                  <a:srgbClr val="006600"/>
                </a:solidFill>
                <a:latin typeface="微軟正黑體" panose="020B0604030504040204" pitchFamily="34" charset="-120"/>
                <a:ea typeface="微軟正黑體" panose="020B0604030504040204" pitchFamily="34" charset="-120"/>
              </a:rPr>
              <a:t>，</a:t>
            </a:r>
            <a:r>
              <a:rPr kumimoji="0" lang="zh-TW" altLang="en-US" sz="2800" b="1" u="dbl">
                <a:solidFill>
                  <a:srgbClr val="000066"/>
                </a:solidFill>
                <a:uFill>
                  <a:solidFill>
                    <a:srgbClr val="C00000"/>
                  </a:solidFill>
                </a:uFill>
                <a:latin typeface="微軟正黑體" panose="020B0604030504040204" pitchFamily="34" charset="-120"/>
                <a:ea typeface="微軟正黑體" panose="020B0604030504040204" pitchFamily="34" charset="-120"/>
              </a:rPr>
              <a:t>採購人員不得接受與職務有關廠商之食、宿、交通、娛樂、旅遊、冶遊或其他類似情形之免費或優惠招待</a:t>
            </a:r>
            <a:r>
              <a:rPr kumimoji="0" lang="zh-TW" altLang="en-US" sz="2800" b="1">
                <a:solidFill>
                  <a:srgbClr val="006600"/>
                </a:solidFill>
                <a:latin typeface="微軟正黑體" panose="020B0604030504040204" pitchFamily="34" charset="-120"/>
                <a:ea typeface="微軟正黑體" panose="020B0604030504040204" pitchFamily="34" charset="-120"/>
              </a:rPr>
              <a:t>。</a:t>
            </a:r>
            <a:endParaRPr kumimoji="0" lang="en-US" altLang="zh-TW" sz="2800" b="1" dirty="0">
              <a:solidFill>
                <a:srgbClr val="00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29658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8</a:t>
            </a:fld>
            <a:endParaRPr lang="en-US" altLang="zh-TW" sz="1400">
              <a:solidFill>
                <a:srgbClr val="AD1F1F"/>
              </a:solidFill>
              <a:latin typeface="Times New Roman" panose="02020603050405020304" pitchFamily="18" charset="0"/>
            </a:endParaRPr>
          </a:p>
        </p:txBody>
      </p:sp>
      <p:sp>
        <p:nvSpPr>
          <p:cNvPr id="7" name="Rectangle 11"/>
          <p:cNvSpPr>
            <a:spLocks noChangeArrowheads="1"/>
          </p:cNvSpPr>
          <p:nvPr/>
        </p:nvSpPr>
        <p:spPr bwMode="auto">
          <a:xfrm>
            <a:off x="285750" y="620689"/>
            <a:ext cx="8642350" cy="3456384"/>
          </a:xfrm>
          <a:prstGeom prst="rect">
            <a:avLst/>
          </a:prstGeom>
          <a:noFill/>
          <a:ln w="9525">
            <a:noFill/>
            <a:miter lim="800000"/>
            <a:headEnd/>
            <a:tailEnd/>
          </a:ln>
          <a:effectLst/>
        </p:spPr>
        <p:txBody>
          <a:bodyPr/>
          <a:lstStyle/>
          <a:p>
            <a:pPr algn="just" eaLnBrk="1" hangingPunct="1">
              <a:spcBef>
                <a:spcPct val="20000"/>
              </a:spcBef>
              <a:buClr>
                <a:prstClr val="black"/>
              </a:buClr>
              <a:buSzPct val="75000"/>
              <a:defRPr/>
            </a:pPr>
            <a:r>
              <a:rPr lang="zh-TW" altLang="en-US" sz="2800" b="1">
                <a:solidFill>
                  <a:srgbClr val="0000FF"/>
                </a:solidFill>
                <a:latin typeface="微軟正黑體" panose="020B0604030504040204" pitchFamily="34" charset="-120"/>
                <a:ea typeface="微軟正黑體" panose="020B0604030504040204" pitchFamily="34" charset="-120"/>
              </a:rPr>
              <a:t>「與其職務有利害關係」</a:t>
            </a:r>
            <a:endParaRPr lang="en-US" altLang="zh-TW" sz="2800" b="1">
              <a:solidFill>
                <a:srgbClr val="0000FF"/>
              </a:solidFill>
              <a:latin typeface="微軟正黑體" panose="020B0604030504040204" pitchFamily="34" charset="-120"/>
              <a:ea typeface="微軟正黑體" panose="020B0604030504040204" pitchFamily="34" charset="-120"/>
            </a:endParaRPr>
          </a:p>
          <a:p>
            <a:pPr indent="358775" algn="just" eaLnBrk="1" hangingPunct="1">
              <a:spcBef>
                <a:spcPts val="0"/>
              </a:spcBef>
              <a:buClr>
                <a:prstClr val="black"/>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係指個人、法人、團體或其他單位與本機關</a:t>
            </a:r>
            <a:r>
              <a:rPr lang="en-US" altLang="zh-TW" sz="2800" b="1">
                <a:solidFill>
                  <a:prstClr val="black"/>
                </a:solidFill>
                <a:latin typeface="微軟正黑體" panose="020B0604030504040204" pitchFamily="34" charset="-120"/>
                <a:ea typeface="微軟正黑體" panose="020B0604030504040204" pitchFamily="34" charset="-120"/>
              </a:rPr>
              <a:t>(</a:t>
            </a:r>
            <a:r>
              <a:rPr lang="zh-TW" altLang="en-US" sz="2800" b="1">
                <a:solidFill>
                  <a:prstClr val="black"/>
                </a:solidFill>
                <a:latin typeface="微軟正黑體" panose="020B0604030504040204" pitchFamily="34" charset="-120"/>
                <a:ea typeface="微軟正黑體" panose="020B0604030504040204" pitchFamily="34" charset="-120"/>
              </a:rPr>
              <a:t>構</a:t>
            </a:r>
            <a:r>
              <a:rPr lang="en-US" altLang="zh-TW" sz="2800" b="1">
                <a:solidFill>
                  <a:prstClr val="black"/>
                </a:solidFill>
                <a:latin typeface="微軟正黑體" panose="020B0604030504040204" pitchFamily="34" charset="-120"/>
                <a:ea typeface="微軟正黑體" panose="020B0604030504040204" pitchFamily="34" charset="-120"/>
              </a:rPr>
              <a:t>)</a:t>
            </a:r>
            <a:r>
              <a:rPr lang="zh-TW" altLang="en-US" sz="2800" b="1">
                <a:solidFill>
                  <a:prstClr val="black"/>
                </a:solidFill>
                <a:latin typeface="微軟正黑體" panose="020B0604030504040204" pitchFamily="34" charset="-120"/>
                <a:ea typeface="微軟正黑體" panose="020B0604030504040204" pitchFamily="34" charset="-120"/>
              </a:rPr>
              <a:t>或其所屬機關</a:t>
            </a:r>
            <a:r>
              <a:rPr lang="en-US" altLang="zh-TW" sz="2800" b="1">
                <a:solidFill>
                  <a:prstClr val="black"/>
                </a:solidFill>
                <a:latin typeface="微軟正黑體" panose="020B0604030504040204" pitchFamily="34" charset="-120"/>
                <a:ea typeface="微軟正黑體" panose="020B0604030504040204" pitchFamily="34" charset="-120"/>
              </a:rPr>
              <a:t>(</a:t>
            </a:r>
            <a:r>
              <a:rPr lang="zh-TW" altLang="en-US" sz="2800" b="1">
                <a:solidFill>
                  <a:prstClr val="black"/>
                </a:solidFill>
                <a:latin typeface="微軟正黑體" panose="020B0604030504040204" pitchFamily="34" charset="-120"/>
                <a:ea typeface="微軟正黑體" panose="020B0604030504040204" pitchFamily="34" charset="-120"/>
              </a:rPr>
              <a:t>構</a:t>
            </a:r>
            <a:r>
              <a:rPr lang="en-US" altLang="zh-TW" sz="2800" b="1">
                <a:solidFill>
                  <a:prstClr val="black"/>
                </a:solidFill>
                <a:latin typeface="微軟正黑體" panose="020B0604030504040204" pitchFamily="34" charset="-120"/>
                <a:ea typeface="微軟正黑體" panose="020B0604030504040204" pitchFamily="34" charset="-120"/>
              </a:rPr>
              <a:t>)</a:t>
            </a:r>
            <a:r>
              <a:rPr lang="zh-TW" altLang="en-US" sz="2800" b="1">
                <a:solidFill>
                  <a:prstClr val="black"/>
                </a:solidFill>
                <a:latin typeface="微軟正黑體" panose="020B0604030504040204" pitchFamily="34" charset="-120"/>
                <a:ea typeface="微軟正黑體" panose="020B0604030504040204" pitchFamily="34" charset="-120"/>
              </a:rPr>
              <a:t>間有下列情形之一：</a:t>
            </a:r>
          </a:p>
          <a:p>
            <a:pPr marL="444500" indent="-444500" algn="just" eaLnBrk="1" hangingPunct="1">
              <a:spcBef>
                <a:spcPts val="0"/>
              </a:spcBef>
              <a:buClr>
                <a:prstClr val="black"/>
              </a:buClr>
              <a:buSzPct val="75000"/>
              <a:defRPr/>
            </a:pPr>
            <a:r>
              <a:rPr lang="en-US" altLang="zh-TW" sz="2800" b="1">
                <a:solidFill>
                  <a:prstClr val="black"/>
                </a:solidFill>
                <a:latin typeface="微軟正黑體" panose="020B0604030504040204" pitchFamily="34" charset="-120"/>
                <a:ea typeface="微軟正黑體" panose="020B0604030504040204" pitchFamily="34" charset="-120"/>
              </a:rPr>
              <a:t>(1)</a:t>
            </a:r>
            <a:r>
              <a:rPr lang="zh-TW" altLang="en-US" sz="2800" b="1">
                <a:solidFill>
                  <a:prstClr val="black"/>
                </a:solidFill>
                <a:latin typeface="微軟正黑體" panose="020B0604030504040204" pitchFamily="34" charset="-120"/>
                <a:ea typeface="微軟正黑體" panose="020B0604030504040204" pitchFamily="34" charset="-120"/>
              </a:rPr>
              <a:t>業務往來、指揮監督或費用補</a:t>
            </a:r>
            <a:r>
              <a:rPr lang="en-US" altLang="zh-TW" sz="2800" b="1">
                <a:solidFill>
                  <a:prstClr val="black"/>
                </a:solidFill>
                <a:latin typeface="微軟正黑體" panose="020B0604030504040204" pitchFamily="34" charset="-120"/>
                <a:ea typeface="微軟正黑體" panose="020B0604030504040204" pitchFamily="34" charset="-120"/>
              </a:rPr>
              <a:t>(</a:t>
            </a:r>
            <a:r>
              <a:rPr lang="zh-TW" altLang="en-US" sz="2800" b="1">
                <a:solidFill>
                  <a:prstClr val="black"/>
                </a:solidFill>
                <a:latin typeface="微軟正黑體" panose="020B0604030504040204" pitchFamily="34" charset="-120"/>
                <a:ea typeface="微軟正黑體" panose="020B0604030504040204" pitchFamily="34" charset="-120"/>
              </a:rPr>
              <a:t>獎</a:t>
            </a:r>
            <a:r>
              <a:rPr lang="en-US" altLang="zh-TW" sz="2800" b="1">
                <a:solidFill>
                  <a:prstClr val="black"/>
                </a:solidFill>
                <a:latin typeface="微軟正黑體" panose="020B0604030504040204" pitchFamily="34" charset="-120"/>
                <a:ea typeface="微軟正黑體" panose="020B0604030504040204" pitchFamily="34" charset="-120"/>
              </a:rPr>
              <a:t>)</a:t>
            </a:r>
            <a:r>
              <a:rPr lang="zh-TW" altLang="en-US" sz="2800" b="1">
                <a:solidFill>
                  <a:prstClr val="black"/>
                </a:solidFill>
                <a:latin typeface="微軟正黑體" panose="020B0604030504040204" pitchFamily="34" charset="-120"/>
                <a:ea typeface="微軟正黑體" panose="020B0604030504040204" pitchFamily="34" charset="-120"/>
              </a:rPr>
              <a:t>助等關係。</a:t>
            </a:r>
          </a:p>
          <a:p>
            <a:pPr marL="444500" indent="-444500" algn="just" eaLnBrk="1" hangingPunct="1">
              <a:spcBef>
                <a:spcPts val="0"/>
              </a:spcBef>
              <a:buClr>
                <a:prstClr val="black"/>
              </a:buClr>
              <a:buSzPct val="75000"/>
              <a:defRPr/>
            </a:pPr>
            <a:r>
              <a:rPr lang="en-US" altLang="zh-TW" sz="2800" b="1">
                <a:solidFill>
                  <a:prstClr val="black"/>
                </a:solidFill>
                <a:latin typeface="微軟正黑體" panose="020B0604030504040204" pitchFamily="34" charset="-120"/>
                <a:ea typeface="微軟正黑體" panose="020B0604030504040204" pitchFamily="34" charset="-120"/>
              </a:rPr>
              <a:t>(2)</a:t>
            </a:r>
            <a:r>
              <a:rPr lang="zh-TW" altLang="en-US" sz="2800" b="1">
                <a:solidFill>
                  <a:prstClr val="black"/>
                </a:solidFill>
                <a:latin typeface="微軟正黑體" panose="020B0604030504040204" pitchFamily="34" charset="-120"/>
                <a:ea typeface="微軟正黑體" panose="020B0604030504040204" pitchFamily="34" charset="-120"/>
              </a:rPr>
              <a:t>正在尋求、進行或已訂立承攬、買賣或其他契約關係。</a:t>
            </a:r>
          </a:p>
          <a:p>
            <a:pPr marL="444500" indent="-444500" algn="just" eaLnBrk="1" hangingPunct="1">
              <a:spcBef>
                <a:spcPts val="0"/>
              </a:spcBef>
              <a:buClr>
                <a:prstClr val="black"/>
              </a:buClr>
              <a:buSzPct val="75000"/>
              <a:defRPr/>
            </a:pPr>
            <a:r>
              <a:rPr lang="en-US" altLang="zh-TW" sz="2800" b="1">
                <a:solidFill>
                  <a:prstClr val="black"/>
                </a:solidFill>
                <a:latin typeface="微軟正黑體" panose="020B0604030504040204" pitchFamily="34" charset="-120"/>
                <a:ea typeface="微軟正黑體" panose="020B0604030504040204" pitchFamily="34" charset="-120"/>
              </a:rPr>
              <a:t>(3)</a:t>
            </a:r>
            <a:r>
              <a:rPr lang="zh-TW" altLang="en-US" sz="2800" b="1">
                <a:solidFill>
                  <a:prstClr val="black"/>
                </a:solidFill>
                <a:latin typeface="微軟正黑體" panose="020B0604030504040204" pitchFamily="34" charset="-120"/>
                <a:ea typeface="微軟正黑體" panose="020B0604030504040204" pitchFamily="34" charset="-120"/>
              </a:rPr>
              <a:t>其他因本機關</a:t>
            </a:r>
            <a:r>
              <a:rPr lang="en-US" altLang="zh-TW" sz="2800" b="1">
                <a:solidFill>
                  <a:prstClr val="black"/>
                </a:solidFill>
                <a:latin typeface="微軟正黑體" panose="020B0604030504040204" pitchFamily="34" charset="-120"/>
                <a:ea typeface="微軟正黑體" panose="020B0604030504040204" pitchFamily="34" charset="-120"/>
              </a:rPr>
              <a:t>(</a:t>
            </a:r>
            <a:r>
              <a:rPr lang="zh-TW" altLang="en-US" sz="2800" b="1">
                <a:solidFill>
                  <a:prstClr val="black"/>
                </a:solidFill>
                <a:latin typeface="微軟正黑體" panose="020B0604030504040204" pitchFamily="34" charset="-120"/>
                <a:ea typeface="微軟正黑體" panose="020B0604030504040204" pitchFamily="34" charset="-120"/>
              </a:rPr>
              <a:t>構</a:t>
            </a:r>
            <a:r>
              <a:rPr lang="en-US" altLang="zh-TW" sz="2800" b="1">
                <a:solidFill>
                  <a:prstClr val="black"/>
                </a:solidFill>
                <a:latin typeface="微軟正黑體" panose="020B0604030504040204" pitchFamily="34" charset="-120"/>
                <a:ea typeface="微軟正黑體" panose="020B0604030504040204" pitchFamily="34" charset="-120"/>
              </a:rPr>
              <a:t>)</a:t>
            </a:r>
            <a:r>
              <a:rPr lang="zh-TW" altLang="en-US" sz="2800" b="1">
                <a:solidFill>
                  <a:prstClr val="black"/>
                </a:solidFill>
                <a:latin typeface="微軟正黑體" panose="020B0604030504040204" pitchFamily="34" charset="-120"/>
                <a:ea typeface="微軟正黑體" panose="020B0604030504040204" pitchFamily="34" charset="-120"/>
              </a:rPr>
              <a:t>業務之決定、執行或不執行，將遭受有利或不利之影響。</a:t>
            </a:r>
            <a:endParaRPr lang="en-US" altLang="zh-TW" sz="2800" b="1" dirty="0">
              <a:solidFill>
                <a:prstClr val="black"/>
              </a:solidFill>
              <a:latin typeface="微軟正黑體" panose="020B0604030504040204" pitchFamily="34" charset="-120"/>
              <a:ea typeface="微軟正黑體" panose="020B0604030504040204" pitchFamily="34" charset="-120"/>
            </a:endParaRPr>
          </a:p>
        </p:txBody>
      </p:sp>
      <p:sp>
        <p:nvSpPr>
          <p:cNvPr id="4" name="雲朵形圖說文字 3"/>
          <p:cNvSpPr/>
          <p:nvPr/>
        </p:nvSpPr>
        <p:spPr>
          <a:xfrm>
            <a:off x="2245469" y="3933056"/>
            <a:ext cx="6647011" cy="2788419"/>
          </a:xfrm>
          <a:prstGeom prst="cloudCallout">
            <a:avLst>
              <a:gd name="adj1" fmla="val 20752"/>
              <a:gd name="adj2" fmla="val -53762"/>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a:solidFill>
                  <a:srgbClr val="000066"/>
                </a:solidFill>
              </a:rPr>
              <a:t>大學同學在與機關有業務往來的公司任職，屬與機關有進行中之契約關係，依「廉政倫理規範」及「採購人員倫理準則」相關規定，不宜接受其敘舊邀請。</a:t>
            </a:r>
          </a:p>
        </p:txBody>
      </p:sp>
    </p:spTree>
    <p:extLst>
      <p:ext uri="{BB962C8B-B14F-4D97-AF65-F5344CB8AC3E}">
        <p14:creationId xmlns:p14="http://schemas.microsoft.com/office/powerpoint/2010/main" val="3426884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9</a:t>
            </a:fld>
            <a:endParaRPr lang="en-US" altLang="zh-TW" sz="1400">
              <a:solidFill>
                <a:srgbClr val="AD1F1F"/>
              </a:solidFill>
              <a:latin typeface="Times New Roman" panose="02020603050405020304" pitchFamily="18" charset="0"/>
            </a:endParaRPr>
          </a:p>
        </p:txBody>
      </p:sp>
      <p:sp>
        <p:nvSpPr>
          <p:cNvPr id="7" name="Rectangle 11"/>
          <p:cNvSpPr>
            <a:spLocks noChangeArrowheads="1"/>
          </p:cNvSpPr>
          <p:nvPr/>
        </p:nvSpPr>
        <p:spPr bwMode="auto">
          <a:xfrm>
            <a:off x="285750" y="543697"/>
            <a:ext cx="8642350" cy="6177777"/>
          </a:xfrm>
          <a:prstGeom prst="rect">
            <a:avLst/>
          </a:prstGeom>
          <a:noFill/>
          <a:ln w="9525">
            <a:noFill/>
            <a:miter lim="800000"/>
            <a:headEnd/>
            <a:tailEnd/>
          </a:ln>
          <a:effectLst/>
        </p:spPr>
        <p:txBody>
          <a:bodyPr/>
          <a:lstStyle/>
          <a:p>
            <a:pPr algn="just" eaLnBrk="1" hangingPunct="1">
              <a:spcBef>
                <a:spcPct val="20000"/>
              </a:spcBef>
              <a:buClr>
                <a:prstClr val="black"/>
              </a:buClr>
              <a:buSzPct val="75000"/>
              <a:defRPr/>
            </a:pPr>
            <a:r>
              <a:rPr lang="zh-TW" altLang="en-US" sz="2800" b="1">
                <a:solidFill>
                  <a:srgbClr val="0000FF"/>
                </a:solidFill>
                <a:latin typeface="微軟正黑體" panose="020B0604030504040204" pitchFamily="34" charset="-120"/>
                <a:ea typeface="微軟正黑體" panose="020B0604030504040204" pitchFamily="34" charset="-120"/>
              </a:rPr>
              <a:t>採購人員倫理準則第</a:t>
            </a:r>
            <a:r>
              <a:rPr lang="en-US" altLang="zh-TW" sz="2800" b="1">
                <a:solidFill>
                  <a:srgbClr val="0000FF"/>
                </a:solidFill>
                <a:latin typeface="微軟正黑體" panose="020B0604030504040204" pitchFamily="34" charset="-120"/>
                <a:ea typeface="微軟正黑體" panose="020B0604030504040204" pitchFamily="34" charset="-120"/>
              </a:rPr>
              <a:t>8</a:t>
            </a:r>
            <a:r>
              <a:rPr lang="zh-TW" altLang="en-US" sz="2800" b="1">
                <a:solidFill>
                  <a:srgbClr val="0000FF"/>
                </a:solidFill>
                <a:latin typeface="微軟正黑體" panose="020B0604030504040204" pitchFamily="34" charset="-120"/>
                <a:ea typeface="微軟正黑體" panose="020B0604030504040204" pitchFamily="34" charset="-120"/>
              </a:rPr>
              <a:t>條</a:t>
            </a:r>
            <a:endParaRPr lang="en-US" altLang="zh-TW" sz="2800" b="1">
              <a:solidFill>
                <a:srgbClr val="0000FF"/>
              </a:solidFill>
              <a:latin typeface="微軟正黑體" panose="020B0604030504040204" pitchFamily="34" charset="-120"/>
              <a:ea typeface="微軟正黑體" panose="020B0604030504040204" pitchFamily="34" charset="-120"/>
            </a:endParaRPr>
          </a:p>
          <a:p>
            <a:pPr indent="358775" algn="just" eaLnBrk="1" hangingPunct="1">
              <a:spcBef>
                <a:spcPct val="20000"/>
              </a:spcBef>
              <a:buClr>
                <a:prstClr val="black"/>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採購人員</a:t>
            </a:r>
            <a:r>
              <a:rPr lang="zh-TW" altLang="en-US" sz="2800" b="1" u="sng">
                <a:solidFill>
                  <a:srgbClr val="C00000"/>
                </a:solidFill>
                <a:latin typeface="微軟正黑體" panose="020B0604030504040204" pitchFamily="34" charset="-120"/>
                <a:ea typeface="微軟正黑體" panose="020B0604030504040204" pitchFamily="34" charset="-120"/>
              </a:rPr>
              <a:t>不接受</a:t>
            </a:r>
            <a:r>
              <a:rPr lang="zh-TW" altLang="en-US" sz="2800" b="1">
                <a:solidFill>
                  <a:prstClr val="black"/>
                </a:solidFill>
                <a:latin typeface="微軟正黑體" panose="020B0604030504040204" pitchFamily="34" charset="-120"/>
                <a:ea typeface="微軟正黑體" panose="020B0604030504040204" pitchFamily="34" charset="-120"/>
              </a:rPr>
              <a:t>與職務或利益有關廠商之下列餽贈或招待，</a:t>
            </a:r>
            <a:r>
              <a:rPr lang="zh-TW" altLang="en-US" sz="2800" b="1" u="sng">
                <a:solidFill>
                  <a:srgbClr val="C00000"/>
                </a:solidFill>
                <a:latin typeface="微軟正黑體" panose="020B0604030504040204" pitchFamily="34" charset="-120"/>
                <a:ea typeface="微軟正黑體" panose="020B0604030504040204" pitchFamily="34" charset="-120"/>
              </a:rPr>
              <a:t>反不符合社會禮儀或習俗</a:t>
            </a:r>
            <a:r>
              <a:rPr lang="zh-TW" altLang="en-US" sz="2800" b="1">
                <a:solidFill>
                  <a:prstClr val="black"/>
                </a:solidFill>
                <a:latin typeface="微軟正黑體" panose="020B0604030504040204" pitchFamily="34" charset="-120"/>
                <a:ea typeface="微軟正黑體" panose="020B0604030504040204" pitchFamily="34" charset="-120"/>
              </a:rPr>
              <a:t>者，得予接受。但以非主動求取，且係偶發之情形為限。</a:t>
            </a:r>
            <a:endParaRPr lang="en-US" altLang="zh-TW" sz="2800" b="1">
              <a:solidFill>
                <a:prstClr val="black"/>
              </a:solidFill>
              <a:latin typeface="微軟正黑體" panose="020B0604030504040204" pitchFamily="34" charset="-120"/>
              <a:ea typeface="微軟正黑體" panose="020B0604030504040204" pitchFamily="34" charset="-120"/>
            </a:endParaRPr>
          </a:p>
          <a:p>
            <a:pPr marL="715963" lvl="1" indent="-715963" algn="just" eaLnBrk="1" hangingPunct="1">
              <a:buClr>
                <a:srgbClr val="006600"/>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一、價值</a:t>
            </a:r>
            <a:r>
              <a:rPr lang="en-US" altLang="zh-TW" sz="2800" b="1">
                <a:solidFill>
                  <a:prstClr val="black"/>
                </a:solidFill>
                <a:latin typeface="微軟正黑體" panose="020B0604030504040204" pitchFamily="34" charset="-120"/>
                <a:ea typeface="微軟正黑體" panose="020B0604030504040204" pitchFamily="34" charset="-120"/>
              </a:rPr>
              <a:t>500</a:t>
            </a:r>
            <a:r>
              <a:rPr lang="zh-TW" altLang="en-US" sz="2800" b="1">
                <a:solidFill>
                  <a:prstClr val="black"/>
                </a:solidFill>
                <a:latin typeface="微軟正黑體" panose="020B0604030504040204" pitchFamily="34" charset="-120"/>
                <a:ea typeface="微軟正黑體" panose="020B0604030504040204" pitchFamily="34" charset="-120"/>
              </a:rPr>
              <a:t>元以下之廣告物、促銷品、紀念品、禮物、折扣或服務。</a:t>
            </a:r>
          </a:p>
          <a:p>
            <a:pPr marL="715963" lvl="1" indent="-715963" algn="just" eaLnBrk="1" hangingPunct="1">
              <a:buClr>
                <a:srgbClr val="006600"/>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二、價值</a:t>
            </a:r>
            <a:r>
              <a:rPr lang="en-US" altLang="zh-TW" sz="2800" b="1">
                <a:solidFill>
                  <a:prstClr val="black"/>
                </a:solidFill>
                <a:latin typeface="微軟正黑體" panose="020B0604030504040204" pitchFamily="34" charset="-120"/>
                <a:ea typeface="微軟正黑體" panose="020B0604030504040204" pitchFamily="34" charset="-120"/>
              </a:rPr>
              <a:t>500</a:t>
            </a:r>
            <a:r>
              <a:rPr lang="zh-TW" altLang="en-US" sz="2800" b="1">
                <a:solidFill>
                  <a:prstClr val="black"/>
                </a:solidFill>
                <a:latin typeface="微軟正黑體" panose="020B0604030504040204" pitchFamily="34" charset="-120"/>
                <a:ea typeface="微軟正黑體" panose="020B0604030504040204" pitchFamily="34" charset="-120"/>
              </a:rPr>
              <a:t>元以下之飲食招待。</a:t>
            </a:r>
          </a:p>
          <a:p>
            <a:pPr marL="715963" lvl="1" indent="-715963" algn="just" eaLnBrk="1" hangingPunct="1">
              <a:buClr>
                <a:srgbClr val="006600"/>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三、公開舉行且邀請一般人參加之餐會。</a:t>
            </a:r>
          </a:p>
          <a:p>
            <a:pPr marL="715963" lvl="1" indent="-715963" algn="just" eaLnBrk="1" hangingPunct="1">
              <a:buClr>
                <a:srgbClr val="006600"/>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四、其他經主管機關認定者。</a:t>
            </a:r>
            <a:endParaRPr lang="en-US" altLang="zh-TW" sz="2800" b="1">
              <a:solidFill>
                <a:prstClr val="black"/>
              </a:solidFill>
              <a:latin typeface="微軟正黑體" panose="020B0604030504040204" pitchFamily="34" charset="-120"/>
              <a:ea typeface="微軟正黑體" panose="020B0604030504040204" pitchFamily="34" charset="-120"/>
            </a:endParaRPr>
          </a:p>
          <a:p>
            <a:pPr marL="0" lvl="1" indent="354013" algn="just" eaLnBrk="1" hangingPunct="1">
              <a:buClr>
                <a:srgbClr val="006600"/>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前項第</a:t>
            </a:r>
            <a:r>
              <a:rPr lang="en-US" altLang="zh-TW" sz="2800" b="1">
                <a:solidFill>
                  <a:prstClr val="black"/>
                </a:solidFill>
                <a:latin typeface="微軟正黑體" panose="020B0604030504040204" pitchFamily="34" charset="-120"/>
                <a:ea typeface="微軟正黑體" panose="020B0604030504040204" pitchFamily="34" charset="-120"/>
              </a:rPr>
              <a:t>1</a:t>
            </a:r>
            <a:r>
              <a:rPr lang="zh-TW" altLang="en-US" sz="2800" b="1">
                <a:solidFill>
                  <a:prstClr val="black"/>
                </a:solidFill>
                <a:latin typeface="微軟正黑體" panose="020B0604030504040204" pitchFamily="34" charset="-120"/>
                <a:ea typeface="微軟正黑體" panose="020B0604030504040204" pitchFamily="34" charset="-120"/>
              </a:rPr>
              <a:t>款，價值逾</a:t>
            </a:r>
            <a:r>
              <a:rPr lang="en-US" altLang="zh-TW" sz="2800" b="1">
                <a:solidFill>
                  <a:prstClr val="black"/>
                </a:solidFill>
                <a:latin typeface="微軟正黑體" panose="020B0604030504040204" pitchFamily="34" charset="-120"/>
                <a:ea typeface="微軟正黑體" panose="020B0604030504040204" pitchFamily="34" charset="-120"/>
              </a:rPr>
              <a:t>500</a:t>
            </a:r>
            <a:r>
              <a:rPr lang="zh-TW" altLang="en-US" sz="2800" b="1">
                <a:solidFill>
                  <a:prstClr val="black"/>
                </a:solidFill>
                <a:latin typeface="微軟正黑體" panose="020B0604030504040204" pitchFamily="34" charset="-120"/>
                <a:ea typeface="微軟正黑體" panose="020B0604030504040204" pitchFamily="34" charset="-120"/>
              </a:rPr>
              <a:t>元，退還有困難者，得於獲贈或知悉獲贈日起七日內付費收受、歸公或轉贈慈善機構。</a:t>
            </a:r>
          </a:p>
          <a:p>
            <a:pPr marL="0" lvl="1" indent="354013" algn="just" eaLnBrk="1" hangingPunct="1">
              <a:buClr>
                <a:srgbClr val="006600"/>
              </a:buClr>
              <a:buSzPct val="75000"/>
              <a:defRPr/>
            </a:pPr>
            <a:r>
              <a:rPr lang="zh-TW" altLang="en-US" sz="2800" b="1">
                <a:solidFill>
                  <a:prstClr val="black"/>
                </a:solidFill>
                <a:latin typeface="微軟正黑體" panose="020B0604030504040204" pitchFamily="34" charset="-120"/>
                <a:ea typeface="微軟正黑體" panose="020B0604030504040204" pitchFamily="34" charset="-120"/>
              </a:rPr>
              <a:t>餽贈或招待係</a:t>
            </a:r>
            <a:r>
              <a:rPr lang="zh-TW" altLang="en-US" sz="2800" b="1" u="sng">
                <a:solidFill>
                  <a:srgbClr val="C00000"/>
                </a:solidFill>
                <a:latin typeface="微軟正黑體" panose="020B0604030504040204" pitchFamily="34" charset="-120"/>
                <a:ea typeface="微軟正黑體" panose="020B0604030504040204" pitchFamily="34" charset="-120"/>
              </a:rPr>
              <a:t>基於家庭或私人情誼所為者</a:t>
            </a:r>
            <a:r>
              <a:rPr lang="zh-TW" altLang="en-US" sz="2800" b="1">
                <a:solidFill>
                  <a:srgbClr val="006600"/>
                </a:solidFill>
                <a:latin typeface="微軟正黑體" panose="020B0604030504040204" pitchFamily="34" charset="-120"/>
                <a:ea typeface="微軟正黑體" panose="020B0604030504040204" pitchFamily="34" charset="-120"/>
              </a:rPr>
              <a:t>，</a:t>
            </a:r>
            <a:r>
              <a:rPr lang="zh-TW" altLang="en-US" sz="2800" b="1" u="sng">
                <a:solidFill>
                  <a:srgbClr val="C00000"/>
                </a:solidFill>
                <a:latin typeface="微軟正黑體" panose="020B0604030504040204" pitchFamily="34" charset="-120"/>
                <a:ea typeface="微軟正黑體" panose="020B0604030504040204" pitchFamily="34" charset="-120"/>
              </a:rPr>
              <a:t>不適用</a:t>
            </a:r>
            <a:r>
              <a:rPr lang="zh-TW" altLang="en-US" sz="2800" b="1">
                <a:solidFill>
                  <a:prstClr val="black"/>
                </a:solidFill>
                <a:latin typeface="微軟正黑體" panose="020B0604030504040204" pitchFamily="34" charset="-120"/>
                <a:ea typeface="微軟正黑體" panose="020B0604030504040204" pitchFamily="34" charset="-120"/>
              </a:rPr>
              <a:t>前二項規定。</a:t>
            </a:r>
            <a:endParaRPr lang="en-US" altLang="zh-TW" sz="2800" b="1" dirty="0">
              <a:solidFill>
                <a:prstClr val="black"/>
              </a:solidFill>
              <a:latin typeface="微軟正黑體" panose="020B0604030504040204" pitchFamily="34" charset="-120"/>
              <a:ea typeface="微軟正黑體" panose="020B0604030504040204" pitchFamily="34" charset="-120"/>
            </a:endParaRPr>
          </a:p>
        </p:txBody>
      </p:sp>
      <p:sp>
        <p:nvSpPr>
          <p:cNvPr id="3" name="雲朵形圖說文字 2"/>
          <p:cNvSpPr/>
          <p:nvPr/>
        </p:nvSpPr>
        <p:spPr>
          <a:xfrm>
            <a:off x="4932040" y="-13826"/>
            <a:ext cx="3906821" cy="994554"/>
          </a:xfrm>
          <a:prstGeom prst="cloudCallout">
            <a:avLst>
              <a:gd name="adj1" fmla="val -24425"/>
              <a:gd name="adj2" fmla="val 65274"/>
            </a:avLst>
          </a:prstGeom>
          <a:solidFill>
            <a:schemeClr val="tx2"/>
          </a:solid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solidFill>
                  <a:schemeClr val="bg1"/>
                </a:solidFill>
                <a:latin typeface="微軟正黑體" panose="020B0604030504040204" pitchFamily="34" charset="-120"/>
              </a:rPr>
              <a:t>「社會禮儀或習俗」標準？</a:t>
            </a:r>
            <a:endParaRPr lang="zh-TW" altLang="en-US">
              <a:solidFill>
                <a:schemeClr val="bg1"/>
              </a:solidFill>
            </a:endParaRPr>
          </a:p>
        </p:txBody>
      </p:sp>
    </p:spTree>
    <p:extLst>
      <p:ext uri="{BB962C8B-B14F-4D97-AF65-F5344CB8AC3E}">
        <p14:creationId xmlns:p14="http://schemas.microsoft.com/office/powerpoint/2010/main" val="1981101619"/>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Capsules">
  <a:themeElements>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fontScheme name="Capsule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altLang="zh-TW" sz="2400" b="0" i="0" u="none" strike="noStrike" cap="none" normalizeH="0" baseline="0" smtClean="0">
            <a:ln>
              <a:noFill/>
            </a:ln>
            <a:solidFill>
              <a:schemeClr val="tx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altLang="zh-TW" sz="2400" b="0" i="0" u="none" strike="noStrike" cap="none" normalizeH="0" baseline="0" smtClean="0">
            <a:ln>
              <a:noFill/>
            </a:ln>
            <a:solidFill>
              <a:schemeClr val="tx1"/>
            </a:solidFill>
            <a:effectLst/>
            <a:latin typeface="Times New Roman" pitchFamily="18" charset="0"/>
            <a:ea typeface="新細明體" pitchFamily="18" charset="-120"/>
          </a:defRPr>
        </a:defPPr>
      </a:lstStyle>
    </a:lnDef>
  </a:objectDefaults>
  <a:extraClrSchemeLst>
    <a:extraClrScheme>
      <a:clrScheme name="Capsules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Capsules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3.xml><?xml version="1.0" encoding="utf-8"?>
<a:theme xmlns:a="http://schemas.openxmlformats.org/drawingml/2006/main" name="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4.xml><?xml version="1.0" encoding="utf-8"?>
<a:theme xmlns:a="http://schemas.openxmlformats.org/drawingml/2006/main" name="6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5.xml><?xml version="1.0" encoding="utf-8"?>
<a:theme xmlns:a="http://schemas.openxmlformats.org/drawingml/2006/main" name="4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6.xml><?xml version="1.0" encoding="utf-8"?>
<a:theme xmlns:a="http://schemas.openxmlformats.org/drawingml/2006/main" name="1_Capsules">
  <a:themeElements>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fontScheme name="Capsule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ea typeface="新細明體"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ea typeface="新細明體" charset="-120"/>
          </a:defRPr>
        </a:defPPr>
      </a:lstStyle>
    </a:lnDef>
  </a:objectDefaults>
  <a:extraClrSchemeLst>
    <a:extraClrScheme>
      <a:clrScheme name="Capsules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Capsules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2.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3.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4.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C:\Program Files\Microsoft Office\Templates\Presentation Designs\Capsules.pot</Template>
  <TotalTime>14293</TotalTime>
  <Words>8202</Words>
  <Application>Microsoft Office PowerPoint</Application>
  <PresentationFormat>如螢幕大小 (4:3)</PresentationFormat>
  <Paragraphs>453</Paragraphs>
  <Slides>62</Slides>
  <Notes>0</Notes>
  <HiddenSlides>0</HiddenSlides>
  <MMClips>0</MMClips>
  <ScaleCrop>false</ScaleCrop>
  <HeadingPairs>
    <vt:vector size="6" baseType="variant">
      <vt:variant>
        <vt:lpstr>使用字型</vt:lpstr>
      </vt:variant>
      <vt:variant>
        <vt:i4>7</vt:i4>
      </vt:variant>
      <vt:variant>
        <vt:lpstr>佈景主題</vt:lpstr>
      </vt:variant>
      <vt:variant>
        <vt:i4>6</vt:i4>
      </vt:variant>
      <vt:variant>
        <vt:lpstr>投影片標題</vt:lpstr>
      </vt:variant>
      <vt:variant>
        <vt:i4>62</vt:i4>
      </vt:variant>
    </vt:vector>
  </HeadingPairs>
  <TitlesOfParts>
    <vt:vector size="75" baseType="lpstr">
      <vt:lpstr>微軟正黑體</vt:lpstr>
      <vt:lpstr>Arial</vt:lpstr>
      <vt:lpstr>Franklin Gothic Book</vt:lpstr>
      <vt:lpstr>Franklin Gothic Medium</vt:lpstr>
      <vt:lpstr>Times New Roman</vt:lpstr>
      <vt:lpstr>Wingdings</vt:lpstr>
      <vt:lpstr>Wingdings 2</vt:lpstr>
      <vt:lpstr>Capsules</vt:lpstr>
      <vt:lpstr>2_旅程</vt:lpstr>
      <vt:lpstr>旅程</vt:lpstr>
      <vt:lpstr>6_旅程</vt:lpstr>
      <vt:lpstr>4_旅程</vt:lpstr>
      <vt:lpstr>1_Capsules</vt:lpstr>
      <vt:lpstr>農田水利工程防貪指引及潛在弊端案例分析</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小額採購常見錯誤態樣 (1/4)</vt:lpstr>
      <vt:lpstr>小額採購常見錯誤態樣 (2/4)</vt:lpstr>
      <vt:lpstr>小額採購常見錯誤態樣 (3/4)</vt:lpstr>
      <vt:lpstr>小額採購常見錯誤態樣 (4/4)</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公益揭弊者保護法宣導影片</vt:lpstr>
      <vt:lpstr>反詐騙宣導影片</vt:lpstr>
    </vt:vector>
  </TitlesOfParts>
  <Company>npmnt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招標文件製作及採購契約 </dc:title>
  <dc:creator>k904</dc:creator>
  <cp:lastModifiedBy>張樂燕</cp:lastModifiedBy>
  <cp:revision>2576</cp:revision>
  <cp:lastPrinted>2024-03-13T02:25:33Z</cp:lastPrinted>
  <dcterms:created xsi:type="dcterms:W3CDTF">2007-02-08T11:03:57Z</dcterms:created>
  <dcterms:modified xsi:type="dcterms:W3CDTF">2026-08-04T06:54:54Z</dcterms:modified>
</cp:coreProperties>
</file>